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
  </p:notesMasterIdLst>
  <p:handoutMasterIdLst>
    <p:handoutMasterId r:id="rId21"/>
  </p:handoutMasterIdLst>
  <p:sldIdLst>
    <p:sldId id="256" r:id="rId3"/>
    <p:sldId id="286" r:id="rId4"/>
    <p:sldId id="287" r:id="rId5"/>
    <p:sldId id="288" r:id="rId6"/>
    <p:sldId id="290" r:id="rId7"/>
    <p:sldId id="310" r:id="rId9"/>
    <p:sldId id="289" r:id="rId10"/>
    <p:sldId id="292" r:id="rId11"/>
    <p:sldId id="300" r:id="rId12"/>
    <p:sldId id="301" r:id="rId13"/>
    <p:sldId id="302" r:id="rId14"/>
    <p:sldId id="293" r:id="rId15"/>
    <p:sldId id="294" r:id="rId16"/>
    <p:sldId id="295" r:id="rId17"/>
    <p:sldId id="267" r:id="rId18"/>
    <p:sldId id="266" r:id="rId19"/>
    <p:sldId id="2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guide orient="horz" pos="2114"/>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fld>
            <a:endParaRPr lang="en-US" noProof="0"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p:cNvGrpSpPr/>
          <p:nvPr userDrawn="1"/>
        </p:nvGrpSpPr>
        <p:grpSpPr>
          <a:xfrm>
            <a:off x="-1604709" y="-3756"/>
            <a:ext cx="13796710" cy="6861756"/>
            <a:chOff x="-1604709" y="-3756"/>
            <a:chExt cx="13796710" cy="6861756"/>
          </a:xfrm>
        </p:grpSpPr>
        <p:grpSp>
          <p:nvGrpSpPr>
            <p:cNvPr id="8" name="Group 7"/>
            <p:cNvGrpSpPr/>
            <p:nvPr/>
          </p:nvGrpSpPr>
          <p:grpSpPr>
            <a:xfrm>
              <a:off x="-16298" y="0"/>
              <a:ext cx="12208299" cy="6858000"/>
              <a:chOff x="-16298" y="0"/>
              <a:chExt cx="12208299" cy="6858000"/>
            </a:xfrm>
          </p:grpSpPr>
          <p:sp>
            <p:nvSpPr>
              <p:cNvPr id="15" name="Freeform: Shape 14"/>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p:cNvGrpSpPr/>
            <p:nvPr/>
          </p:nvGrpSpPr>
          <p:grpSpPr>
            <a:xfrm>
              <a:off x="-760406" y="4672937"/>
              <a:ext cx="1520812" cy="1520812"/>
              <a:chOff x="-1604709" y="3012880"/>
              <a:chExt cx="3211378" cy="3211378"/>
            </a:xfrm>
          </p:grpSpPr>
          <p:sp>
            <p:nvSpPr>
              <p:cNvPr id="13" name="Freeform: Shape 12"/>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endParaRPr lang="en-US" noProof="0"/>
          </a:p>
        </p:txBody>
      </p:sp>
      <p:sp>
        <p:nvSpPr>
          <p:cNvPr id="3" name="Subtitle 2"/>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endParaRPr 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endParaRPr lang="en-US" noProof="0"/>
          </a:p>
        </p:txBody>
      </p:sp>
      <p:grpSp>
        <p:nvGrpSpPr>
          <p:cNvPr id="15" name="Group 14"/>
          <p:cNvGrpSpPr/>
          <p:nvPr userDrawn="1"/>
        </p:nvGrpSpPr>
        <p:grpSpPr>
          <a:xfrm rot="16200000">
            <a:off x="499388" y="-322655"/>
            <a:ext cx="535531" cy="645309"/>
            <a:chOff x="10945855" y="7317026"/>
            <a:chExt cx="2483924" cy="2993104"/>
          </a:xfrm>
        </p:grpSpPr>
        <p:sp>
          <p:nvSpPr>
            <p:cNvPr id="16"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p:cNvGrpSpPr/>
          <p:nvPr userDrawn="1"/>
        </p:nvGrpSpPr>
        <p:grpSpPr>
          <a:xfrm>
            <a:off x="-1" y="1357409"/>
            <a:ext cx="12192001" cy="4846320"/>
            <a:chOff x="-1" y="1357409"/>
            <a:chExt cx="12192001" cy="4917518"/>
          </a:xfrm>
        </p:grpSpPr>
        <p:sp>
          <p:nvSpPr>
            <p:cNvPr id="19" name="Rectangle: Single Corner Snipped 18"/>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noProof="0" dirty="0"/>
            </a:p>
          </p:txBody>
        </p:sp>
        <p:sp>
          <p:nvSpPr>
            <p:cNvPr id="3" name="Rectangle: Single Corner Snipped 2"/>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
        <p:nvSpPr>
          <p:cNvPr id="20" name="Content Placeholder 2"/>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21" name="Content Placeholder 3"/>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endParaRPr lang="en-US" noProof="0"/>
          </a:p>
        </p:txBody>
      </p:sp>
      <p:grpSp>
        <p:nvGrpSpPr>
          <p:cNvPr id="15" name="Group 14"/>
          <p:cNvGrpSpPr/>
          <p:nvPr userDrawn="1"/>
        </p:nvGrpSpPr>
        <p:grpSpPr>
          <a:xfrm rot="16200000">
            <a:off x="499388" y="-322655"/>
            <a:ext cx="535531" cy="645309"/>
            <a:chOff x="10945855" y="7317026"/>
            <a:chExt cx="2483924" cy="2993104"/>
          </a:xfrm>
        </p:grpSpPr>
        <p:sp>
          <p:nvSpPr>
            <p:cNvPr id="16"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p:cNvGrpSpPr/>
          <p:nvPr userDrawn="1"/>
        </p:nvGrpSpPr>
        <p:grpSpPr>
          <a:xfrm>
            <a:off x="-1" y="1357409"/>
            <a:ext cx="12192001" cy="4846320"/>
            <a:chOff x="-1" y="1357409"/>
            <a:chExt cx="12192001" cy="4917518"/>
          </a:xfrm>
        </p:grpSpPr>
        <p:sp>
          <p:nvSpPr>
            <p:cNvPr id="19" name="Rectangle: Single Corner Snipped 18"/>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endParaRPr lang="en-US" noProof="0"/>
          </a:p>
        </p:txBody>
      </p:sp>
      <p:sp>
        <p:nvSpPr>
          <p:cNvPr id="27" name="Text Placeholder 22"/>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endParaRPr lang="en-US" noProof="0"/>
          </a:p>
        </p:txBody>
      </p:sp>
      <p:sp>
        <p:nvSpPr>
          <p:cNvPr id="28" name="Text Placeholder 22"/>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endParaRPr lang="en-US" noProof="0"/>
          </a:p>
        </p:txBody>
      </p:sp>
      <p:sp>
        <p:nvSpPr>
          <p:cNvPr id="29" name="Text Placeholder 22"/>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endParaRPr lang="en-US" noProof="0"/>
          </a:p>
        </p:txBody>
      </p:sp>
      <p:sp>
        <p:nvSpPr>
          <p:cNvPr id="30" name="Text Placeholder 22"/>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endParaRPr lang="en-US" noProof="0"/>
          </a:p>
        </p:txBody>
      </p:sp>
      <p:cxnSp>
        <p:nvCxnSpPr>
          <p:cNvPr id="7" name="Straight Connector 6"/>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endParaRPr lang="en-US" noProof="0"/>
          </a:p>
        </p:txBody>
      </p:sp>
      <p:grpSp>
        <p:nvGrpSpPr>
          <p:cNvPr id="15" name="Group 14"/>
          <p:cNvGrpSpPr/>
          <p:nvPr userDrawn="1"/>
        </p:nvGrpSpPr>
        <p:grpSpPr>
          <a:xfrm rot="16200000">
            <a:off x="499388" y="-322655"/>
            <a:ext cx="535531" cy="645309"/>
            <a:chOff x="10945855" y="7317026"/>
            <a:chExt cx="2483924" cy="2993104"/>
          </a:xfrm>
        </p:grpSpPr>
        <p:sp>
          <p:nvSpPr>
            <p:cNvPr id="16"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p:cNvGrpSpPr/>
          <p:nvPr userDrawn="1"/>
        </p:nvGrpSpPr>
        <p:grpSpPr>
          <a:xfrm>
            <a:off x="-1" y="1357409"/>
            <a:ext cx="12192001" cy="4846320"/>
            <a:chOff x="-1" y="1357409"/>
            <a:chExt cx="12192001" cy="4917518"/>
          </a:xfrm>
        </p:grpSpPr>
        <p:sp>
          <p:nvSpPr>
            <p:cNvPr id="19" name="Rectangle: Single Corner Snipped 18"/>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endParaRPr lang="en-US" noProof="0"/>
          </a:p>
        </p:txBody>
      </p:sp>
      <p:sp>
        <p:nvSpPr>
          <p:cNvPr id="35" name="Freeform: Shape 34"/>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
        <p:nvSpPr>
          <p:cNvPr id="13" name="Picture Placeholder 12"/>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endParaRPr lang="en-US" noProof="0" dirty="0"/>
          </a:p>
        </p:txBody>
      </p:sp>
      <p:sp>
        <p:nvSpPr>
          <p:cNvPr id="36" name="Text Placeholder 22"/>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endParaRPr lang="en-US" noProof="0"/>
          </a:p>
        </p:txBody>
      </p:sp>
      <p:sp>
        <p:nvSpPr>
          <p:cNvPr id="37" name="Text Placeholder 22"/>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endParaRPr 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endParaRPr lang="en-US" noProof="0"/>
          </a:p>
        </p:txBody>
      </p:sp>
      <p:grpSp>
        <p:nvGrpSpPr>
          <p:cNvPr id="15" name="Group 14"/>
          <p:cNvGrpSpPr/>
          <p:nvPr userDrawn="1"/>
        </p:nvGrpSpPr>
        <p:grpSpPr>
          <a:xfrm rot="16200000">
            <a:off x="499388" y="-322655"/>
            <a:ext cx="535531" cy="645309"/>
            <a:chOff x="10945855" y="7317026"/>
            <a:chExt cx="2483924" cy="2993104"/>
          </a:xfrm>
        </p:grpSpPr>
        <p:sp>
          <p:nvSpPr>
            <p:cNvPr id="16"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p:cNvGrpSpPr/>
          <p:nvPr userDrawn="1"/>
        </p:nvGrpSpPr>
        <p:grpSpPr>
          <a:xfrm>
            <a:off x="-1" y="1357409"/>
            <a:ext cx="12192001" cy="4846320"/>
            <a:chOff x="-1" y="1357409"/>
            <a:chExt cx="12192001" cy="4917518"/>
          </a:xfrm>
        </p:grpSpPr>
        <p:sp>
          <p:nvSpPr>
            <p:cNvPr id="19" name="Rectangle: Single Corner Snipped 18"/>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endParaRPr lang="en-US" noProof="0"/>
          </a:p>
        </p:txBody>
      </p:sp>
      <p:sp>
        <p:nvSpPr>
          <p:cNvPr id="35" name="Freeform: Shape 34"/>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
        <p:nvSpPr>
          <p:cNvPr id="13" name="Picture Placeholder 12"/>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endParaRPr lang="en-US"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endParaRPr lang="en-US" noProof="0"/>
          </a:p>
        </p:txBody>
      </p:sp>
      <p:grpSp>
        <p:nvGrpSpPr>
          <p:cNvPr id="15" name="Group 14"/>
          <p:cNvGrpSpPr/>
          <p:nvPr userDrawn="1"/>
        </p:nvGrpSpPr>
        <p:grpSpPr>
          <a:xfrm rot="16200000">
            <a:off x="499388" y="-322655"/>
            <a:ext cx="535531" cy="645309"/>
            <a:chOff x="10945855" y="7317026"/>
            <a:chExt cx="2483924" cy="2993104"/>
          </a:xfrm>
        </p:grpSpPr>
        <p:sp>
          <p:nvSpPr>
            <p:cNvPr id="16"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p:cNvGrpSpPr/>
          <p:nvPr userDrawn="1"/>
        </p:nvGrpSpPr>
        <p:grpSpPr>
          <a:xfrm>
            <a:off x="-1" y="1357409"/>
            <a:ext cx="12192001" cy="4846320"/>
            <a:chOff x="-1" y="1357409"/>
            <a:chExt cx="12192001" cy="4917518"/>
          </a:xfrm>
        </p:grpSpPr>
        <p:sp>
          <p:nvSpPr>
            <p:cNvPr id="19" name="Rectangle: Single Corner Snipped 18"/>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
        <p:nvSpPr>
          <p:cNvPr id="20" name="Picture Placeholder 2"/>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endParaRPr 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endParaRPr lang="en-US" noProof="0"/>
          </a:p>
        </p:txBody>
      </p:sp>
      <p:grpSp>
        <p:nvGrpSpPr>
          <p:cNvPr id="15" name="Group 14"/>
          <p:cNvGrpSpPr/>
          <p:nvPr userDrawn="1"/>
        </p:nvGrpSpPr>
        <p:grpSpPr>
          <a:xfrm rot="16200000">
            <a:off x="499388" y="-322655"/>
            <a:ext cx="535531" cy="645309"/>
            <a:chOff x="10945855" y="7317026"/>
            <a:chExt cx="2483924" cy="2993104"/>
          </a:xfrm>
        </p:grpSpPr>
        <p:sp>
          <p:nvSpPr>
            <p:cNvPr id="16"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p:cNvGrpSpPr/>
          <p:nvPr userDrawn="1"/>
        </p:nvGrpSpPr>
        <p:grpSpPr>
          <a:xfrm>
            <a:off x="-1" y="1357409"/>
            <a:ext cx="12192001" cy="4846320"/>
            <a:chOff x="-1" y="1357409"/>
            <a:chExt cx="12192001" cy="4917518"/>
          </a:xfrm>
        </p:grpSpPr>
        <p:sp>
          <p:nvSpPr>
            <p:cNvPr id="19" name="Rectangle: Single Corner Snipped 18"/>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
        <p:nvSpPr>
          <p:cNvPr id="21" name="Text Placeholder 3"/>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endParaRPr lang="en-US" noProof="0"/>
          </a:p>
        </p:txBody>
      </p:sp>
      <p:sp>
        <p:nvSpPr>
          <p:cNvPr id="22" name="Content Placeholder 2"/>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p:cNvGrpSpPr/>
          <p:nvPr userDrawn="1"/>
        </p:nvGrpSpPr>
        <p:grpSpPr>
          <a:xfrm rot="16200000">
            <a:off x="499388" y="-322655"/>
            <a:ext cx="535531" cy="645309"/>
            <a:chOff x="10945855" y="7317026"/>
            <a:chExt cx="2483924" cy="2993104"/>
          </a:xfrm>
        </p:grpSpPr>
        <p:sp>
          <p:nvSpPr>
            <p:cNvPr id="25"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p:cNvGrpSpPr/>
          <p:nvPr userDrawn="1"/>
        </p:nvGrpSpPr>
        <p:grpSpPr>
          <a:xfrm>
            <a:off x="0" y="0"/>
            <a:ext cx="6881966" cy="6858876"/>
            <a:chOff x="-5321" y="1096"/>
            <a:chExt cx="5924073" cy="5904197"/>
          </a:xfrm>
        </p:grpSpPr>
        <p:sp>
          <p:nvSpPr>
            <p:cNvPr id="17" name="Right Triangle 16"/>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endParaRPr lang="en-US" noProof="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endParaRPr lang="en-US" noProof="0"/>
          </a:p>
        </p:txBody>
      </p:sp>
      <p:sp>
        <p:nvSpPr>
          <p:cNvPr id="35" name="Freeform: Shape 34"/>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p:txBody>
          <a:bodyPr/>
          <a:lstStyle/>
          <a:p>
            <a:fld id="{C263D6C4-4840-40CC-AC84-17E24B3B7BDE}" type="slidenum">
              <a:rPr lang="en-US" noProof="0" smtClean="0"/>
            </a:fld>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p:cNvGrpSpPr/>
          <p:nvPr userDrawn="1"/>
        </p:nvGrpSpPr>
        <p:grpSpPr>
          <a:xfrm rot="16200000">
            <a:off x="431651" y="-917359"/>
            <a:ext cx="1532001" cy="1826463"/>
            <a:chOff x="10800164" y="7142066"/>
            <a:chExt cx="2775293" cy="3308724"/>
          </a:xfrm>
        </p:grpSpPr>
        <p:sp>
          <p:nvSpPr>
            <p:cNvPr id="17" name="Freeform: Shape 16"/>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p:cNvGrpSpPr/>
          <p:nvPr userDrawn="1"/>
        </p:nvGrpSpPr>
        <p:grpSpPr>
          <a:xfrm rot="16200000">
            <a:off x="1992859" y="-497210"/>
            <a:ext cx="818398" cy="986162"/>
            <a:chOff x="10945855" y="7317026"/>
            <a:chExt cx="2483924" cy="2993104"/>
          </a:xfrm>
        </p:grpSpPr>
        <p:sp>
          <p:nvSpPr>
            <p:cNvPr id="20" name="Freeform: Shape 19"/>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endParaRPr lang="en-US" noProof="0"/>
          </a:p>
        </p:txBody>
      </p:sp>
      <p:sp>
        <p:nvSpPr>
          <p:cNvPr id="22"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
        <p:nvSpPr>
          <p:cNvPr id="23" name="Title 1"/>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endParaRPr 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p:cNvGrpSpPr/>
          <p:nvPr userDrawn="1"/>
        </p:nvGrpSpPr>
        <p:grpSpPr>
          <a:xfrm>
            <a:off x="9776075" y="2057401"/>
            <a:ext cx="4413559" cy="3934444"/>
            <a:chOff x="9222437" y="1088097"/>
            <a:chExt cx="5433318" cy="4843502"/>
          </a:xfrm>
        </p:grpSpPr>
        <p:sp>
          <p:nvSpPr>
            <p:cNvPr id="27" name="Freeform: Shape 26"/>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p:cNvGrpSpPr/>
          <p:nvPr userDrawn="1"/>
        </p:nvGrpSpPr>
        <p:grpSpPr>
          <a:xfrm rot="16200000" flipH="1">
            <a:off x="9913705" y="6257994"/>
            <a:ext cx="1052473" cy="1209445"/>
            <a:chOff x="10800165" y="7142066"/>
            <a:chExt cx="2775293" cy="3189215"/>
          </a:xfrm>
        </p:grpSpPr>
        <p:sp>
          <p:nvSpPr>
            <p:cNvPr id="32" name="Freeform: Shape 31"/>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endParaRPr lang="en-US" noProof="0"/>
          </a:p>
        </p:txBody>
      </p:sp>
      <p:sp>
        <p:nvSpPr>
          <p:cNvPr id="3" name="Text Placeholder 2"/>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endParaRPr lang="en-US" noProof="0"/>
          </a:p>
        </p:txBody>
      </p:sp>
      <p:sp>
        <p:nvSpPr>
          <p:cNvPr id="3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p:cNvSpPr txBox="1"/>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endParaRPr lang="en-US" sz="18400" noProof="0" dirty="0">
              <a:solidFill>
                <a:schemeClr val="accent1">
                  <a:lumMod val="60000"/>
                  <a:lumOff val="40000"/>
                </a:schemeClr>
              </a:solidFill>
              <a:latin typeface="+mj-lt"/>
            </a:endParaRPr>
          </a:p>
        </p:txBody>
      </p:sp>
      <p:sp>
        <p:nvSpPr>
          <p:cNvPr id="2" name="Title 1"/>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endParaRPr lang="en-US" noProof="0"/>
          </a:p>
        </p:txBody>
      </p:sp>
      <p:sp>
        <p:nvSpPr>
          <p:cNvPr id="19"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endParaRPr lang="en-US" noProof="0"/>
          </a:p>
        </p:txBody>
      </p:sp>
      <p:sp>
        <p:nvSpPr>
          <p:cNvPr id="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grpSp>
        <p:nvGrpSpPr>
          <p:cNvPr id="15" name="Group 14"/>
          <p:cNvGrpSpPr/>
          <p:nvPr userDrawn="1"/>
        </p:nvGrpSpPr>
        <p:grpSpPr>
          <a:xfrm rot="16200000">
            <a:off x="499388" y="-322655"/>
            <a:ext cx="535531" cy="645309"/>
            <a:chOff x="10945855" y="7317026"/>
            <a:chExt cx="2483924" cy="2993104"/>
          </a:xfrm>
        </p:grpSpPr>
        <p:sp>
          <p:nvSpPr>
            <p:cNvPr id="16"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endParaRPr lang="en-US" noProof="0"/>
          </a:p>
        </p:txBody>
      </p:sp>
      <p:grpSp>
        <p:nvGrpSpPr>
          <p:cNvPr id="15" name="Group 14"/>
          <p:cNvGrpSpPr/>
          <p:nvPr userDrawn="1"/>
        </p:nvGrpSpPr>
        <p:grpSpPr>
          <a:xfrm rot="16200000">
            <a:off x="499388" y="-322655"/>
            <a:ext cx="535531" cy="645309"/>
            <a:chOff x="10945855" y="7317026"/>
            <a:chExt cx="2483924" cy="2993104"/>
          </a:xfrm>
        </p:grpSpPr>
        <p:sp>
          <p:nvSpPr>
            <p:cNvPr id="16"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p:cNvGrpSpPr/>
          <p:nvPr userDrawn="1"/>
        </p:nvGrpSpPr>
        <p:grpSpPr>
          <a:xfrm>
            <a:off x="-1" y="1357409"/>
            <a:ext cx="12192001" cy="4846320"/>
            <a:chOff x="-1" y="1357409"/>
            <a:chExt cx="12192001" cy="4917518"/>
          </a:xfrm>
        </p:grpSpPr>
        <p:sp>
          <p:nvSpPr>
            <p:cNvPr id="19" name="Rectangle: Single Corner Snipped 18"/>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noProof="0" dirty="0"/>
            </a:p>
          </p:txBody>
        </p:sp>
        <p:sp>
          <p:nvSpPr>
            <p:cNvPr id="3" name="Rectangle: Single Corner Snipped 2"/>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endParaRPr lang="en-US" noProof="0"/>
          </a:p>
        </p:txBody>
      </p:sp>
      <p:grpSp>
        <p:nvGrpSpPr>
          <p:cNvPr id="15" name="Group 14"/>
          <p:cNvGrpSpPr/>
          <p:nvPr userDrawn="1"/>
        </p:nvGrpSpPr>
        <p:grpSpPr>
          <a:xfrm rot="16200000">
            <a:off x="499388" y="-322655"/>
            <a:ext cx="535531" cy="645309"/>
            <a:chOff x="10945855" y="7317026"/>
            <a:chExt cx="2483924" cy="2993104"/>
          </a:xfrm>
        </p:grpSpPr>
        <p:sp>
          <p:nvSpPr>
            <p:cNvPr id="16"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p:cNvGrpSpPr/>
          <p:nvPr userDrawn="1"/>
        </p:nvGrpSpPr>
        <p:grpSpPr>
          <a:xfrm>
            <a:off x="-1" y="1357409"/>
            <a:ext cx="12192001" cy="4846320"/>
            <a:chOff x="-1" y="1357409"/>
            <a:chExt cx="12192001" cy="4917518"/>
          </a:xfrm>
        </p:grpSpPr>
        <p:sp>
          <p:nvSpPr>
            <p:cNvPr id="19" name="Rectangle: Single Corner Snipped 18"/>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noProof="0" dirty="0"/>
            </a:p>
          </p:txBody>
        </p:sp>
        <p:sp>
          <p:nvSpPr>
            <p:cNvPr id="3" name="Rectangle: Single Corner Snipped 2"/>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
        <p:nvSpPr>
          <p:cNvPr id="7" name="Text Placeholder 6"/>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endParaRPr lang="en-U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endParaRPr lang="en-US" noProof="0"/>
          </a:p>
        </p:txBody>
      </p:sp>
      <p:grpSp>
        <p:nvGrpSpPr>
          <p:cNvPr id="15" name="Group 14"/>
          <p:cNvGrpSpPr/>
          <p:nvPr userDrawn="1"/>
        </p:nvGrpSpPr>
        <p:grpSpPr>
          <a:xfrm rot="16200000">
            <a:off x="499388" y="-322655"/>
            <a:ext cx="535531" cy="645309"/>
            <a:chOff x="10945855" y="7317026"/>
            <a:chExt cx="2483924" cy="2993104"/>
          </a:xfrm>
        </p:grpSpPr>
        <p:sp>
          <p:nvSpPr>
            <p:cNvPr id="16"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p:cNvGrpSpPr/>
          <p:nvPr userDrawn="1"/>
        </p:nvGrpSpPr>
        <p:grpSpPr>
          <a:xfrm>
            <a:off x="-1" y="1357409"/>
            <a:ext cx="12192001" cy="4846320"/>
            <a:chOff x="-1" y="1357409"/>
            <a:chExt cx="12192001" cy="4917518"/>
          </a:xfrm>
        </p:grpSpPr>
        <p:sp>
          <p:nvSpPr>
            <p:cNvPr id="19" name="Rectangle: Single Corner Snipped 18"/>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noProof="0" dirty="0"/>
            </a:p>
          </p:txBody>
        </p:sp>
        <p:sp>
          <p:nvSpPr>
            <p:cNvPr id="3" name="Rectangle: Single Corner Snipped 2"/>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
        <p:nvSpPr>
          <p:cNvPr id="20" name="Content Placeholder 2"/>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endParaRPr lang="en-US" noProof="0"/>
          </a:p>
        </p:txBody>
      </p:sp>
      <p:grpSp>
        <p:nvGrpSpPr>
          <p:cNvPr id="15" name="Group 14"/>
          <p:cNvGrpSpPr/>
          <p:nvPr userDrawn="1"/>
        </p:nvGrpSpPr>
        <p:grpSpPr>
          <a:xfrm rot="16200000">
            <a:off x="499388" y="-322655"/>
            <a:ext cx="535531" cy="645309"/>
            <a:chOff x="10945855" y="7317026"/>
            <a:chExt cx="2483924" cy="2993104"/>
          </a:xfrm>
        </p:grpSpPr>
        <p:sp>
          <p:nvSpPr>
            <p:cNvPr id="16"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p:cNvGrpSpPr/>
          <p:nvPr userDrawn="1"/>
        </p:nvGrpSpPr>
        <p:grpSpPr>
          <a:xfrm>
            <a:off x="-1" y="1357409"/>
            <a:ext cx="12192001" cy="4846320"/>
            <a:chOff x="-1" y="1357409"/>
            <a:chExt cx="12192001" cy="4917518"/>
          </a:xfrm>
        </p:grpSpPr>
        <p:sp>
          <p:nvSpPr>
            <p:cNvPr id="19" name="Rectangle: Single Corner Snipped 18"/>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noProof="0" dirty="0"/>
            </a:p>
          </p:txBody>
        </p:sp>
        <p:sp>
          <p:nvSpPr>
            <p:cNvPr id="3" name="Rectangle: Single Corner Snipped 2"/>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fld>
            <a:endParaRPr lang="en-US" noProof="0" dirty="0"/>
          </a:p>
        </p:txBody>
      </p:sp>
      <p:sp>
        <p:nvSpPr>
          <p:cNvPr id="25" name="Text Placeholder 2"/>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endParaRPr lang="en-US" noProof="0"/>
          </a:p>
        </p:txBody>
      </p:sp>
      <p:sp>
        <p:nvSpPr>
          <p:cNvPr id="26" name="Text Placeholder 4"/>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endParaRPr lang="en-US" noProof="0"/>
          </a:p>
        </p:txBody>
      </p:sp>
      <p:sp>
        <p:nvSpPr>
          <p:cNvPr id="27" name="Content Placeholder 3"/>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28" name="Content Placeholder 5"/>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endParaRPr lang="en-US" noProof="0"/>
          </a:p>
        </p:txBody>
      </p:sp>
      <p:sp>
        <p:nvSpPr>
          <p:cNvPr id="3" name="Text Placeholder 2"/>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Slide Number Placeholder 5"/>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fld>
            <a:endParaRPr lang="en-US" noProof="0" dirty="0"/>
          </a:p>
        </p:txBody>
      </p:sp>
      <p:sp>
        <p:nvSpPr>
          <p:cNvPr id="5" name="Rectangle 4"/>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p:cNvSpPr txBox="1"/>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endParaRPr lang="en-US" noProof="0" dirty="0">
              <a:latin typeface="+mj-lt"/>
            </a:endParaRPr>
          </a:p>
        </p:txBody>
      </p:sp>
      <p:grpSp>
        <p:nvGrpSpPr>
          <p:cNvPr id="12" name="Group 11"/>
          <p:cNvGrpSpPr/>
          <p:nvPr userDrawn="1"/>
        </p:nvGrpSpPr>
        <p:grpSpPr>
          <a:xfrm rot="16200000">
            <a:off x="499388" y="-322655"/>
            <a:ext cx="535531" cy="645309"/>
            <a:chOff x="10945855" y="7317026"/>
            <a:chExt cx="2483924" cy="2993104"/>
          </a:xfrm>
        </p:grpSpPr>
        <p:sp>
          <p:nvSpPr>
            <p:cNvPr id="13" name="Freeform: Shape 15"/>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p:cNvGrpSpPr/>
          <p:nvPr userDrawn="1"/>
        </p:nvGrpSpPr>
        <p:grpSpPr>
          <a:xfrm>
            <a:off x="-1" y="1357409"/>
            <a:ext cx="12192001" cy="4846320"/>
            <a:chOff x="-1" y="1357409"/>
            <a:chExt cx="12192001" cy="4917518"/>
          </a:xfrm>
        </p:grpSpPr>
        <p:sp>
          <p:nvSpPr>
            <p:cNvPr id="16" name="Rectangle: Single Corner Snipped 18"/>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US" noProof="0" dirty="0"/>
            </a:p>
          </p:txBody>
        </p:sp>
        <p:sp>
          <p:nvSpPr>
            <p:cNvPr id="17" name="Rectangle: Single Corner Snipped 2"/>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p:cNvSpPr txBox="1"/>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fld>
            <a:endParaRPr lang="en-US" noProof="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7.GIF"/><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hyperlink" Target="https://iconscout.com/free-icons" TargetMode="External"/><Relationship Id="rId3" Type="http://schemas.openxmlformats.org/officeDocument/2006/relationships/hyperlink" Target="https://firebase.google.com/docs/firestore/quickstart#java" TargetMode="External"/><Relationship Id="rId2" Type="http://schemas.openxmlformats.org/officeDocument/2006/relationships/hyperlink" Target="https://en.m.wikipedia.org/wiki/Jitsi" TargetMode="External"/><Relationship Id="rId1" Type="http://schemas.openxmlformats.org/officeDocument/2006/relationships/hyperlink" Target="https://www.lifesize.com/en/company/news/press-releases/2019/impact-video-conferencing-repor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GI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0.xml"/><Relationship Id="rId1" Type="http://schemas.openxmlformats.org/officeDocument/2006/relationships/image" Target="../media/image3.GI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GIF"/></Relationships>
</file>

<file path=ppt/slides/_rels/slide8.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jpeg"/><Relationship Id="rId2" Type="http://schemas.openxmlformats.org/officeDocument/2006/relationships/image" Target="../media/image7.png"/><Relationship Id="rId11" Type="http://schemas.openxmlformats.org/officeDocument/2006/relationships/slideLayout" Target="../slideLayouts/slideLayout8.xml"/><Relationship Id="rId10" Type="http://schemas.openxmlformats.org/officeDocument/2006/relationships/image" Target="../media/image15.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openxmlformats.org/officeDocument/2006/relationships/image" Target="../media/image16.GIF"/><Relationship Id="rId4" Type="http://schemas.openxmlformats.org/officeDocument/2006/relationships/image" Target="../media/image9.png"/><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7200" dirty="0">
                <a:solidFill>
                  <a:schemeClr val="bg1"/>
                </a:solidFill>
              </a:rPr>
              <a:t>CONNECTS</a:t>
            </a:r>
            <a:endParaRPr lang="en-US" sz="7200" dirty="0">
              <a:solidFill>
                <a:schemeClr val="bg1"/>
              </a:solidFill>
            </a:endParaRPr>
          </a:p>
        </p:txBody>
      </p:sp>
      <p:sp>
        <p:nvSpPr>
          <p:cNvPr id="3" name="Subtitle 2"/>
          <p:cNvSpPr>
            <a:spLocks noGrp="1"/>
          </p:cNvSpPr>
          <p:nvPr>
            <p:ph type="subTitle" idx="1"/>
          </p:nvPr>
        </p:nvSpPr>
        <p:spPr>
          <a:xfrm>
            <a:off x="2761488" y="4423066"/>
            <a:ext cx="7077456" cy="1100912"/>
          </a:xfrm>
        </p:spPr>
        <p:txBody>
          <a:bodyPr>
            <a:normAutofit fontScale="47500" lnSpcReduction="20000"/>
          </a:bodyPr>
          <a:lstStyle/>
          <a:p>
            <a:pPr marL="0" indent="0">
              <a:buNone/>
            </a:pPr>
            <a:r>
              <a:rPr lang="en-US" sz="4200" dirty="0"/>
              <a:t>“Human connection is the key to personal and</a:t>
            </a:r>
            <a:endParaRPr lang="en-US" sz="4200" dirty="0"/>
          </a:p>
          <a:p>
            <a:pPr marL="0" indent="0">
              <a:buNone/>
            </a:pPr>
            <a:r>
              <a:rPr lang="en-US" sz="4200" dirty="0"/>
              <a:t> career success.”</a:t>
            </a:r>
            <a:endParaRPr lang="en-US" sz="4200" dirty="0"/>
          </a:p>
          <a:p>
            <a:pPr marL="0" indent="0">
              <a:buNone/>
            </a:pPr>
            <a:r>
              <a:rPr lang="en-US" b="1" i="1" dirty="0"/>
              <a:t>~</a:t>
            </a:r>
            <a:r>
              <a:rPr lang="en-US" sz="3800" b="1" i="1" dirty="0"/>
              <a:t>Paul J. Mayer</a:t>
            </a:r>
            <a:endParaRPr lang="en-US" sz="3800" b="1" i="1" dirty="0"/>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444500" y="542925"/>
            <a:ext cx="11214100" cy="534035"/>
          </a:xfrm>
        </p:spPr>
        <p:txBody>
          <a:bodyPr/>
          <a:p>
            <a:pPr algn="l"/>
            <a:r>
              <a:rPr lang="en-IN" altLang="en-US" u="sng"/>
              <a:t>BACKEND</a:t>
            </a:r>
            <a:r>
              <a:rPr lang="en-US" altLang="en-IN" u="sng"/>
              <a:t>:</a:t>
            </a:r>
            <a:endParaRPr lang="en-US" altLang="en-IN" u="sng"/>
          </a:p>
        </p:txBody>
      </p:sp>
      <p:sp>
        <p:nvSpPr>
          <p:cNvPr id="6" name="Content Placeholder 5"/>
          <p:cNvSpPr>
            <a:spLocks noGrp="1"/>
          </p:cNvSpPr>
          <p:nvPr>
            <p:ph sz="half" idx="2"/>
          </p:nvPr>
        </p:nvSpPr>
        <p:spPr>
          <a:xfrm>
            <a:off x="303530" y="1331595"/>
            <a:ext cx="11497945" cy="4658995"/>
          </a:xfrm>
        </p:spPr>
        <p:txBody>
          <a:bodyPr>
            <a:normAutofit/>
          </a:bodyPr>
          <a:p>
            <a:r>
              <a:rPr lang="en-IN" altLang="en-US" sz="1800" dirty="0">
                <a:effectLst/>
                <a:latin typeface="Arial" panose="020B0604020202020204" pitchFamily="34" charset="0"/>
                <a:ea typeface="Times New Roman" panose="02020603050405020304" pitchFamily="18" charset="0"/>
                <a:cs typeface="Arial" panose="020B0604020202020204" pitchFamily="34" charset="0"/>
                <a:sym typeface="+mn-ea"/>
              </a:rPr>
              <a:t>    NodeJS : It is an open-source and cross-platform runtime environment built on Chrome’s V8 JavaScript engine for executing JavaScript code outside of a browser. You need to recollect that NodeJS isn’t a framework, and it’s not a programing language. It provides an event-driven, non-blocking (asynchronous) I/O and cross-platform runtime environment for building highly scalable server-side applications using JavaScript.</a:t>
            </a:r>
            <a:endParaRPr lang="en-IN" altLang="en-US" sz="1800" dirty="0">
              <a:effectLst/>
              <a:latin typeface="Arial" panose="020B0604020202020204" pitchFamily="34" charset="0"/>
              <a:ea typeface="Times New Roman" panose="02020603050405020304" pitchFamily="18" charset="0"/>
              <a:cs typeface="Arial" panose="020B0604020202020204" pitchFamily="34" charset="0"/>
              <a:sym typeface="+mn-ea"/>
            </a:endParaRPr>
          </a:p>
          <a:p>
            <a:r>
              <a:rPr lang="en-IN" altLang="en-US" sz="1800" dirty="0">
                <a:effectLst/>
                <a:latin typeface="Arial" panose="020B0604020202020204" pitchFamily="34" charset="0"/>
                <a:ea typeface="Times New Roman" panose="02020603050405020304" pitchFamily="18" charset="0"/>
                <a:cs typeface="Arial" panose="020B0604020202020204" pitchFamily="34" charset="0"/>
                <a:sym typeface="+mn-ea"/>
              </a:rPr>
              <a:t>       ExpressJS: Itis a small framework that works on top of Node.js web server functionality to simplify its APIs and add helpful new features. It makes it easier to organize your application’s functionality with middleware and routing. It adds helpful utilities to Node.js HTTP objects and facilitates the rendering of dynamic HTTP objects.    </a:t>
            </a:r>
            <a:endParaRPr lang="en-IN" altLang="en-US" sz="1800" dirty="0">
              <a:effectLst/>
              <a:latin typeface="Arial" panose="020B0604020202020204" pitchFamily="34" charset="0"/>
              <a:ea typeface="Times New Roman" panose="02020603050405020304" pitchFamily="18" charset="0"/>
              <a:cs typeface="Arial" panose="020B0604020202020204" pitchFamily="34" charset="0"/>
              <a:sym typeface="+mn-ea"/>
            </a:endParaRPr>
          </a:p>
          <a:p>
            <a:r>
              <a:rPr lang="en-IN" altLang="en-US" sz="1800" dirty="0">
                <a:effectLst/>
                <a:latin typeface="Arial" panose="020B0604020202020204" pitchFamily="34" charset="0"/>
                <a:ea typeface="Times New Roman" panose="02020603050405020304" pitchFamily="18" charset="0"/>
                <a:cs typeface="Arial" panose="020B0604020202020204" pitchFamily="34" charset="0"/>
                <a:sym typeface="+mn-ea"/>
              </a:rPr>
              <a:t>    So</a:t>
            </a:r>
            <a:r>
              <a:rPr lang="en-US" sz="1800" dirty="0">
                <a:effectLst/>
                <a:latin typeface="Arial" panose="020B0604020202020204" pitchFamily="34" charset="0"/>
                <a:ea typeface="Times New Roman" panose="02020603050405020304" pitchFamily="18" charset="0"/>
                <a:cs typeface="Arial" panose="020B0604020202020204" pitchFamily="34" charset="0"/>
                <a:sym typeface="+mn-ea"/>
              </a:rPr>
              <a:t>cket.io</a:t>
            </a:r>
            <a:r>
              <a:rPr lang="en-IN" altLang="en-US" sz="1800" dirty="0">
                <a:effectLst/>
                <a:latin typeface="Arial" panose="020B0604020202020204" pitchFamily="34" charset="0"/>
                <a:ea typeface="Times New Roman" panose="02020603050405020304" pitchFamily="18" charset="0"/>
                <a:cs typeface="Arial" panose="020B0604020202020204" pitchFamily="34" charset="0"/>
                <a:sym typeface="+mn-ea"/>
              </a:rPr>
              <a:t>: Earlier, websites used to reload every-time a resource was requested. This introduced unnecessary delays which increased average wait time. Often users had to wait for minutes to fetch a particular page or file.</a:t>
            </a:r>
            <a:r>
              <a:rPr lang="en-IN" altLang="en-US" sz="1800" dirty="0">
                <a:effectLst/>
                <a:latin typeface="Arial" panose="020B0604020202020204" pitchFamily="34" charset="0"/>
                <a:ea typeface="Times New Roman" panose="02020603050405020304" pitchFamily="18" charset="0"/>
                <a:cs typeface="Arial" panose="020B0604020202020204" pitchFamily="34" charset="0"/>
                <a:sym typeface="+mn-ea"/>
              </a:rPr>
              <a:t> Socket.IO is a library that enables real-time, bidirectional and event-based communication between the browser and the server ehich decreases the wait time.   </a:t>
            </a:r>
            <a:endParaRPr lang="en-IN" altLang="en-US" sz="1800" dirty="0">
              <a:effectLst/>
              <a:latin typeface="Arial" panose="020B0604020202020204" pitchFamily="34" charset="0"/>
              <a:ea typeface="Times New Roman" panose="02020603050405020304" pitchFamily="18" charset="0"/>
              <a:cs typeface="Arial" panose="020B0604020202020204" pitchFamily="34" charset="0"/>
              <a:sym typeface="+mn-ea"/>
            </a:endParaRPr>
          </a:p>
          <a:p>
            <a:r>
              <a:rPr lang="en-IN" altLang="en-US" sz="1800" dirty="0">
                <a:effectLst/>
                <a:latin typeface="Arial" panose="020B0604020202020204" pitchFamily="34" charset="0"/>
                <a:ea typeface="Times New Roman" panose="02020603050405020304" pitchFamily="18" charset="0"/>
                <a:cs typeface="Arial" panose="020B0604020202020204" pitchFamily="34" charset="0"/>
                <a:sym typeface="+mn-ea"/>
              </a:rPr>
              <a:t>   </a:t>
            </a:r>
            <a:r>
              <a:rPr lang="en-US" altLang="en-IN" sz="1800" dirty="0">
                <a:effectLst/>
                <a:latin typeface="Arial" panose="020B0604020202020204" pitchFamily="34" charset="0"/>
                <a:ea typeface="Times New Roman" panose="02020603050405020304" pitchFamily="18" charset="0"/>
                <a:cs typeface="Arial" panose="020B0604020202020204" pitchFamily="34" charset="0"/>
                <a:sym typeface="+mn-ea"/>
              </a:rPr>
              <a:t> </a:t>
            </a:r>
            <a:r>
              <a:rPr lang="en-US" sz="1800" dirty="0">
                <a:effectLst/>
                <a:latin typeface="Arial" panose="020B0604020202020204" pitchFamily="34" charset="0"/>
                <a:ea typeface="Times New Roman" panose="02020603050405020304" pitchFamily="18" charset="0"/>
                <a:cs typeface="Arial" panose="020B0604020202020204" pitchFamily="34" charset="0"/>
                <a:sym typeface="+mn-ea"/>
              </a:rPr>
              <a:t>Firebase</a:t>
            </a:r>
            <a:r>
              <a:rPr lang="en-IN" altLang="en-US" sz="1800" dirty="0">
                <a:effectLst/>
                <a:latin typeface="Arial" panose="020B0604020202020204" pitchFamily="34" charset="0"/>
                <a:ea typeface="Times New Roman" panose="02020603050405020304" pitchFamily="18" charset="0"/>
                <a:cs typeface="Arial" panose="020B0604020202020204" pitchFamily="34" charset="0"/>
                <a:sym typeface="+mn-ea"/>
              </a:rPr>
              <a:t>: is a mobile application development platform from Google with powerful features for developing, handling, and enhancing applications. Firebase is a backend platform for building web and mobile applications. </a:t>
            </a:r>
            <a:endParaRPr lang="en-IN" altLang="en-US" sz="1800" dirty="0">
              <a:effectLst/>
              <a:latin typeface="Arial" panose="020B0604020202020204" pitchFamily="34" charset="0"/>
              <a:ea typeface="Times New Roman" panose="02020603050405020304" pitchFamily="18" charset="0"/>
              <a:cs typeface="Arial" panose="020B0604020202020204" pitchFamily="34" charset="0"/>
              <a:sym typeface="+mn-ea"/>
            </a:endParaRPr>
          </a:p>
        </p:txBody>
      </p:sp>
      <p:sp>
        <p:nvSpPr>
          <p:cNvPr id="4" name="Slide Number Placeholder 3"/>
          <p:cNvSpPr>
            <a:spLocks noGrp="1"/>
          </p:cNvSpPr>
          <p:nvPr>
            <p:ph type="sldNum" sz="quarter" idx="12"/>
          </p:nvPr>
        </p:nvSpPr>
        <p:spPr/>
        <p:txBody>
          <a:bodyPr/>
          <a:p>
            <a:fld id="{C263D6C4-4840-40CC-AC84-17E24B3B7BDE}" type="slidenum">
              <a:rPr lang="en-US" noProof="0" smtClean="0"/>
            </a:fld>
            <a:endParaRPr lang="en-US" noProof="0" dirty="0"/>
          </a:p>
        </p:txBody>
      </p:sp>
      <p:sp>
        <p:nvSpPr>
          <p:cNvPr id="7" name="Text Box 6"/>
          <p:cNvSpPr txBox="1"/>
          <p:nvPr/>
        </p:nvSpPr>
        <p:spPr>
          <a:xfrm>
            <a:off x="2458720" y="2265680"/>
            <a:ext cx="309880" cy="368300"/>
          </a:xfrm>
          <a:prstGeom prst="rect">
            <a:avLst/>
          </a:prstGeom>
          <a:noFill/>
        </p:spPr>
        <p:txBody>
          <a:bodyPr wrap="none" rtlCol="0">
            <a:spAutoFit/>
          </a:bodyPr>
          <a:p>
            <a:endParaRPr lang="en-US"/>
          </a:p>
        </p:txBody>
      </p:sp>
      <p:pic>
        <p:nvPicPr>
          <p:cNvPr id="5136" name="Picture 16" descr="Node Js Logo Png, Transparent Png - 700x648(#6833893) - PngFi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3766" y="1331303"/>
            <a:ext cx="325330" cy="246829"/>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Express.js Node.js JavaScript MongoDB, node js, text, trademark, logo png |  PNGW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335" y="2499682"/>
            <a:ext cx="490022" cy="159195"/>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440" y="3580765"/>
            <a:ext cx="269875" cy="269875"/>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Firebase logo - Game Art Gupp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560" y="4772660"/>
            <a:ext cx="285115" cy="163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IN" altLang="en-US" u="sng"/>
              <a:t>DATABASE</a:t>
            </a:r>
            <a:endParaRPr lang="en-IN" altLang="en-US" u="sng"/>
          </a:p>
        </p:txBody>
      </p:sp>
      <p:sp>
        <p:nvSpPr>
          <p:cNvPr id="6" name="Text Placeholder 5"/>
          <p:cNvSpPr>
            <a:spLocks noGrp="1"/>
          </p:cNvSpPr>
          <p:nvPr>
            <p:ph type="body" sz="half" idx="2"/>
          </p:nvPr>
        </p:nvSpPr>
        <p:spPr>
          <a:xfrm>
            <a:off x="443230" y="1444625"/>
            <a:ext cx="6532880" cy="4232910"/>
          </a:xfrm>
        </p:spPr>
        <p:txBody>
          <a:bodyPr/>
          <a:p>
            <a:r>
              <a:rPr lang="en-IN" sz="1800" dirty="0">
                <a:latin typeface="Arial" panose="020B0604020202020204" pitchFamily="34" charset="0"/>
                <a:ea typeface="Times New Roman" panose="02020603050405020304" pitchFamily="18" charset="0"/>
                <a:sym typeface="+mn-ea"/>
              </a:rPr>
              <a:t>      MongoDB:It is the most popular NoSQL database, is an open-source document-oriented database. The term ‘NoSQL’ means ‘non-relational’. It means that MongoDB isn’t based on the table-like relational database structure but provides an altogether different mechanism for storage and retrieval of data.</a:t>
            </a:r>
            <a:endParaRPr lang="en-IN" sz="1800" dirty="0">
              <a:latin typeface="Arial" panose="020B0604020202020204" pitchFamily="34" charset="0"/>
              <a:ea typeface="Times New Roman" panose="02020603050405020304" pitchFamily="18" charset="0"/>
              <a:sym typeface="+mn-ea"/>
            </a:endParaRPr>
          </a:p>
          <a:p>
            <a:r>
              <a:rPr lang="en-IN" sz="1800" dirty="0">
                <a:latin typeface="Arial" panose="020B0604020202020204" pitchFamily="34" charset="0"/>
                <a:ea typeface="Times New Roman" panose="02020603050405020304" pitchFamily="18" charset="0"/>
                <a:sym typeface="+mn-ea"/>
              </a:rPr>
              <a:t>Relational Database Management System(RDBMS) is not the correct choice when it comes to handling big data by the virtue of their design since they are not horizontally scalable. If the database runs on a single server, then it will reach a scaling limit. NoSQL databases are more scalable and provide superior performance. MongoDB is such a NoSQL database that scales by adding more and more servers and increases productivity with its flexible document model.</a:t>
            </a:r>
            <a:endParaRPr lang="en-IN" sz="1800" dirty="0">
              <a:latin typeface="Arial" panose="020B0604020202020204" pitchFamily="34" charset="0"/>
              <a:ea typeface="Times New Roman" panose="02020603050405020304" pitchFamily="18" charset="0"/>
              <a:sym typeface="+mn-ea"/>
            </a:endParaRPr>
          </a:p>
          <a:p>
            <a:endParaRPr lang="en-IN" sz="1800" dirty="0">
              <a:latin typeface="Arial" panose="020B0604020202020204" pitchFamily="34" charset="0"/>
              <a:ea typeface="Times New Roman" panose="02020603050405020304" pitchFamily="18" charset="0"/>
              <a:sym typeface="+mn-ea"/>
            </a:endParaRPr>
          </a:p>
          <a:p>
            <a:endParaRPr lang="en-US" sz="1800"/>
          </a:p>
        </p:txBody>
      </p:sp>
      <p:sp>
        <p:nvSpPr>
          <p:cNvPr id="4" name="Slide Number Placeholder 3"/>
          <p:cNvSpPr>
            <a:spLocks noGrp="1"/>
          </p:cNvSpPr>
          <p:nvPr>
            <p:ph type="sldNum" sz="quarter" idx="12"/>
          </p:nvPr>
        </p:nvSpPr>
        <p:spPr/>
        <p:txBody>
          <a:bodyPr/>
          <a:p>
            <a:fld id="{C263D6C4-4840-40CC-AC84-17E24B3B7BDE}" type="slidenum">
              <a:rPr lang="en-US" noProof="0" smtClean="0"/>
            </a:fld>
            <a:endParaRPr lang="en-US" noProof="0" dirty="0"/>
          </a:p>
        </p:txBody>
      </p:sp>
      <p:pic>
        <p:nvPicPr>
          <p:cNvPr id="5144" name="Picture 24" descr="Mongodb, plain, logo Icon in Devic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3230" y="1444625"/>
            <a:ext cx="457835" cy="228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Placeholder 1" descr="1_61StcD29EBuSLvAChOsVRg"/>
          <p:cNvPicPr>
            <a:picLocks noChangeAspect="1"/>
          </p:cNvPicPr>
          <p:nvPr>
            <p:ph type="pic" idx="1"/>
          </p:nvPr>
        </p:nvPicPr>
        <p:blipFill>
          <a:blip r:embed="rId2">
            <a:alphaModFix amt="90000"/>
          </a:blip>
          <a:stretch>
            <a:fillRect/>
          </a:stretch>
        </p:blipFill>
        <p:spPr>
          <a:xfrm>
            <a:off x="7312025" y="1673225"/>
            <a:ext cx="4346575" cy="3205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263D6C4-4840-40CC-AC84-17E24B3B7BDE}" type="slidenum">
              <a:rPr lang="en-US" noProof="0" smtClean="0"/>
            </a:fld>
            <a:endParaRPr lang="en-US" noProof="0" dirty="0"/>
          </a:p>
        </p:txBody>
      </p:sp>
      <p:sp>
        <p:nvSpPr>
          <p:cNvPr id="3" name="TextBox 2"/>
          <p:cNvSpPr txBox="1"/>
          <p:nvPr/>
        </p:nvSpPr>
        <p:spPr>
          <a:xfrm flipH="1">
            <a:off x="3265117" y="363255"/>
            <a:ext cx="6062597" cy="769441"/>
          </a:xfrm>
          <a:prstGeom prst="rect">
            <a:avLst/>
          </a:prstGeom>
          <a:noFill/>
        </p:spPr>
        <p:txBody>
          <a:bodyPr wrap="square" rtlCol="0">
            <a:spAutoFit/>
          </a:bodyPr>
          <a:lstStyle/>
          <a:p>
            <a:r>
              <a:rPr lang="en-US" sz="4400" b="1" u="sng" dirty="0">
                <a:solidFill>
                  <a:schemeClr val="bg1"/>
                </a:solidFill>
              </a:rPr>
              <a:t>System Requirement</a:t>
            </a:r>
            <a:endParaRPr lang="en-IN" sz="4400" b="1" u="sng" dirty="0">
              <a:solidFill>
                <a:schemeClr val="bg1"/>
              </a:solidFill>
            </a:endParaRPr>
          </a:p>
        </p:txBody>
      </p:sp>
      <p:sp>
        <p:nvSpPr>
          <p:cNvPr id="4" name="TextBox 3"/>
          <p:cNvSpPr txBox="1"/>
          <p:nvPr/>
        </p:nvSpPr>
        <p:spPr>
          <a:xfrm flipH="1">
            <a:off x="375779" y="1377863"/>
            <a:ext cx="7352779" cy="3657733"/>
          </a:xfrm>
          <a:prstGeom prst="rect">
            <a:avLst/>
          </a:prstGeom>
          <a:noFill/>
        </p:spPr>
        <p:txBody>
          <a:bodyPr wrap="square" rtlCol="0">
            <a:spAutoFit/>
          </a:bodyPr>
          <a:lstStyle/>
          <a:p>
            <a:r>
              <a:rPr lang="en-US" sz="2800" b="1" dirty="0">
                <a:solidFill>
                  <a:schemeClr val="bg1"/>
                </a:solidFill>
              </a:rPr>
              <a:t>Hardware Requirement:</a:t>
            </a:r>
            <a:endParaRPr lang="en-US" sz="2800" b="1" dirty="0">
              <a:solidFill>
                <a:schemeClr val="bg1"/>
              </a:solidFill>
            </a:endParaRPr>
          </a:p>
          <a:p>
            <a:endParaRPr lang="en-US" sz="2800" b="1" dirty="0">
              <a:solidFill>
                <a:schemeClr val="bg1"/>
              </a:solidFill>
            </a:endParaRPr>
          </a:p>
          <a:p>
            <a:pPr marL="457200" indent="-457200">
              <a:lnSpc>
                <a:spcPct val="150000"/>
              </a:lnSpc>
              <a:buFont typeface="Wingdings" panose="05000000000000000000" pitchFamily="2" charset="2"/>
              <a:buChar char="Ø"/>
            </a:pPr>
            <a:r>
              <a:rPr lang="en-US" sz="2400" b="0" dirty="0">
                <a:solidFill>
                  <a:schemeClr val="bg1"/>
                </a:solidFill>
                <a:effectLst/>
                <a:latin typeface="Times New Roman" panose="02020603050405020304" pitchFamily="18" charset="0"/>
                <a:ea typeface="Times New Roman" panose="02020603050405020304" pitchFamily="18" charset="0"/>
              </a:rPr>
              <a:t>Windows 8 or above / Linux Operating System</a:t>
            </a:r>
            <a:endParaRPr lang="en-IN" sz="2400" b="1" dirty="0">
              <a:solidFill>
                <a:schemeClr val="bg1"/>
              </a:solidFill>
              <a:effectLst/>
              <a:latin typeface="Times New Roman" panose="02020603050405020304" pitchFamily="18" charset="0"/>
              <a:ea typeface="Times New Roman" panose="02020603050405020304" pitchFamily="18" charset="0"/>
            </a:endParaRPr>
          </a:p>
          <a:p>
            <a:pPr marL="457200" indent="-457200">
              <a:lnSpc>
                <a:spcPct val="150000"/>
              </a:lnSpc>
              <a:buFont typeface="Wingdings" panose="05000000000000000000" pitchFamily="2" charset="2"/>
              <a:buChar char="Ø"/>
            </a:pPr>
            <a:r>
              <a:rPr lang="en-US" sz="2400" b="0" dirty="0">
                <a:solidFill>
                  <a:schemeClr val="bg1"/>
                </a:solidFill>
                <a:effectLst/>
                <a:latin typeface="Times New Roman" panose="02020603050405020304" pitchFamily="18" charset="0"/>
                <a:ea typeface="Times New Roman" panose="02020603050405020304" pitchFamily="18" charset="0"/>
              </a:rPr>
              <a:t>Minimum 4 GB RAM</a:t>
            </a:r>
            <a:endParaRPr lang="en-IN" sz="2400" b="1" dirty="0">
              <a:solidFill>
                <a:schemeClr val="bg1"/>
              </a:solidFill>
              <a:effectLst/>
              <a:latin typeface="Times New Roman" panose="02020603050405020304" pitchFamily="18" charset="0"/>
              <a:ea typeface="Times New Roman" panose="02020603050405020304" pitchFamily="18" charset="0"/>
            </a:endParaRPr>
          </a:p>
          <a:p>
            <a:pPr marL="457200" indent="-457200">
              <a:lnSpc>
                <a:spcPct val="150000"/>
              </a:lnSpc>
              <a:buFont typeface="Wingdings" panose="05000000000000000000" pitchFamily="2" charset="2"/>
              <a:buChar char="Ø"/>
            </a:pPr>
            <a:r>
              <a:rPr lang="en-US" sz="2400" dirty="0">
                <a:solidFill>
                  <a:schemeClr val="bg1"/>
                </a:solidFill>
                <a:effectLst/>
                <a:latin typeface="Times New Roman" panose="02020603050405020304" pitchFamily="18" charset="0"/>
                <a:ea typeface="Times New Roman" panose="02020603050405020304" pitchFamily="18" charset="0"/>
              </a:rPr>
              <a:t>Minimum quad Core Processor</a:t>
            </a:r>
            <a:endParaRPr lang="en-US" sz="2400" dirty="0">
              <a:solidFill>
                <a:schemeClr val="bg1"/>
              </a:solidFill>
              <a:effectLst/>
              <a:latin typeface="Times New Roman" panose="02020603050405020304" pitchFamily="18" charset="0"/>
              <a:ea typeface="Times New Roman" panose="02020603050405020304" pitchFamily="18" charset="0"/>
            </a:endParaRPr>
          </a:p>
          <a:p>
            <a:pPr marL="457200" indent="-457200">
              <a:lnSpc>
                <a:spcPct val="150000"/>
              </a:lnSpc>
              <a:buFont typeface="Wingdings" panose="05000000000000000000" pitchFamily="2" charset="2"/>
              <a:buChar char="Ø"/>
            </a:pPr>
            <a:r>
              <a:rPr lang="en-US" sz="2400" dirty="0">
                <a:solidFill>
                  <a:schemeClr val="bg1"/>
                </a:solidFill>
                <a:latin typeface="Times New Roman" panose="02020603050405020304" pitchFamily="18" charset="0"/>
                <a:ea typeface="Times New Roman" panose="02020603050405020304" pitchFamily="18" charset="0"/>
              </a:rPr>
              <a:t>Microphone</a:t>
            </a:r>
            <a:endParaRPr lang="en-US" sz="2400" dirty="0">
              <a:solidFill>
                <a:schemeClr val="bg1"/>
              </a:solidFill>
              <a:latin typeface="Times New Roman" panose="02020603050405020304" pitchFamily="18" charset="0"/>
              <a:ea typeface="Times New Roman" panose="02020603050405020304" pitchFamily="18" charset="0"/>
            </a:endParaRPr>
          </a:p>
          <a:p>
            <a:pPr marL="457200" indent="-457200">
              <a:lnSpc>
                <a:spcPct val="150000"/>
              </a:lnSpc>
              <a:buFont typeface="Wingdings" panose="05000000000000000000" pitchFamily="2" charset="2"/>
              <a:buChar char="Ø"/>
            </a:pPr>
            <a:r>
              <a:rPr lang="en-US" sz="2400" dirty="0">
                <a:solidFill>
                  <a:schemeClr val="bg1"/>
                </a:solidFill>
                <a:effectLst/>
                <a:latin typeface="Times New Roman" panose="02020603050405020304" pitchFamily="18" charset="0"/>
                <a:ea typeface="Times New Roman" panose="02020603050405020304" pitchFamily="18" charset="0"/>
              </a:rPr>
              <a:t>Camera</a:t>
            </a:r>
            <a:endParaRPr lang="en-IN" sz="2400" dirty="0">
              <a:solidFill>
                <a:schemeClr val="bg1"/>
              </a:solidFill>
              <a:effectLst/>
              <a:latin typeface="Times New Roman" panose="02020603050405020304" pitchFamily="18" charset="0"/>
              <a:ea typeface="Times New Roman" panose="02020603050405020304" pitchFamily="18" charset="0"/>
            </a:endParaRPr>
          </a:p>
        </p:txBody>
      </p:sp>
      <p:sp>
        <p:nvSpPr>
          <p:cNvPr id="5" name="TextBox 4"/>
          <p:cNvSpPr txBox="1"/>
          <p:nvPr/>
        </p:nvSpPr>
        <p:spPr>
          <a:xfrm>
            <a:off x="375779" y="5171306"/>
            <a:ext cx="7452986" cy="1323439"/>
          </a:xfrm>
          <a:prstGeom prst="rect">
            <a:avLst/>
          </a:prstGeom>
          <a:noFill/>
        </p:spPr>
        <p:txBody>
          <a:bodyPr wrap="square" rtlCol="0">
            <a:spAutoFit/>
          </a:bodyPr>
          <a:lstStyle/>
          <a:p>
            <a:r>
              <a:rPr lang="en-US" sz="2800" b="1" dirty="0">
                <a:solidFill>
                  <a:schemeClr val="bg1"/>
                </a:solidFill>
              </a:rPr>
              <a:t>Software Requirement:</a:t>
            </a:r>
            <a:endParaRPr lang="en-US" sz="2800" b="1" dirty="0">
              <a:solidFill>
                <a:schemeClr val="bg1"/>
              </a:solidFill>
            </a:endParaRPr>
          </a:p>
          <a:p>
            <a:endParaRPr lang="en-US" sz="2800" b="1" dirty="0">
              <a:solidFill>
                <a:schemeClr val="bg1"/>
              </a:solidFill>
            </a:endParaRPr>
          </a:p>
          <a:p>
            <a:pPr marL="457200" indent="-457200">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Any web browser (for </a:t>
            </a:r>
            <a:r>
              <a:rPr lang="en-US" sz="2400" dirty="0" err="1">
                <a:solidFill>
                  <a:schemeClr val="bg1"/>
                </a:solidFill>
                <a:latin typeface="Times New Roman" panose="02020603050405020304" pitchFamily="18" charset="0"/>
                <a:cs typeface="Times New Roman" panose="02020603050405020304" pitchFamily="18" charset="0"/>
              </a:rPr>
              <a:t>eg.</a:t>
            </a:r>
            <a:r>
              <a:rPr lang="en-US" sz="2400" dirty="0">
                <a:solidFill>
                  <a:schemeClr val="bg1"/>
                </a:solidFill>
                <a:latin typeface="Times New Roman" panose="02020603050405020304" pitchFamily="18" charset="0"/>
                <a:cs typeface="Times New Roman" panose="02020603050405020304" pitchFamily="18" charset="0"/>
              </a:rPr>
              <a:t> Chrome, </a:t>
            </a:r>
            <a:r>
              <a:rPr lang="en-US" sz="2400" dirty="0" err="1">
                <a:solidFill>
                  <a:schemeClr val="bg1"/>
                </a:solidFill>
                <a:latin typeface="Times New Roman" panose="02020603050405020304" pitchFamily="18" charset="0"/>
                <a:cs typeface="Times New Roman" panose="02020603050405020304" pitchFamily="18" charset="0"/>
              </a:rPr>
              <a:t>firefox</a:t>
            </a:r>
            <a:r>
              <a:rPr lang="en-US" sz="2400" dirty="0">
                <a:solidFill>
                  <a:schemeClr val="bg1"/>
                </a:solidFill>
                <a:latin typeface="Times New Roman" panose="02020603050405020304" pitchFamily="18" charset="0"/>
                <a:cs typeface="Times New Roman" panose="02020603050405020304" pitchFamily="18" charset="0"/>
              </a:rPr>
              <a:t> , edge etc.</a:t>
            </a:r>
            <a:r>
              <a:rPr lang="en-US" sz="2000" dirty="0">
                <a:solidFill>
                  <a:schemeClr val="bg1"/>
                </a:solidFill>
                <a:latin typeface="Times New Roman" panose="02020603050405020304" pitchFamily="18" charset="0"/>
                <a:cs typeface="Times New Roman" panose="02020603050405020304" pitchFamily="18" charset="0"/>
              </a:rPr>
              <a:t>)</a:t>
            </a:r>
            <a:endParaRPr lang="en-IN"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263D6C4-4840-40CC-AC84-17E24B3B7BDE}" type="slidenum">
              <a:rPr lang="en-US" noProof="0" smtClean="0"/>
            </a:fld>
            <a:endParaRPr lang="en-US" noProof="0" dirty="0"/>
          </a:p>
        </p:txBody>
      </p:sp>
      <p:sp>
        <p:nvSpPr>
          <p:cNvPr id="3" name="TextBox 2"/>
          <p:cNvSpPr txBox="1"/>
          <p:nvPr/>
        </p:nvSpPr>
        <p:spPr>
          <a:xfrm>
            <a:off x="3870542" y="425885"/>
            <a:ext cx="4271376" cy="769441"/>
          </a:xfrm>
          <a:prstGeom prst="rect">
            <a:avLst/>
          </a:prstGeom>
          <a:noFill/>
        </p:spPr>
        <p:txBody>
          <a:bodyPr wrap="square" rtlCol="0">
            <a:spAutoFit/>
          </a:bodyPr>
          <a:lstStyle/>
          <a:p>
            <a:pPr algn="just"/>
            <a:r>
              <a:rPr lang="en-US" sz="4400" b="1" u="sng" dirty="0">
                <a:solidFill>
                  <a:schemeClr val="bg1"/>
                </a:solidFill>
              </a:rPr>
              <a:t>Future Scope</a:t>
            </a:r>
            <a:endParaRPr lang="en-IN" sz="4400" b="1" u="sng" dirty="0">
              <a:solidFill>
                <a:schemeClr val="bg1"/>
              </a:solidFill>
            </a:endParaRPr>
          </a:p>
        </p:txBody>
      </p:sp>
      <p:sp>
        <p:nvSpPr>
          <p:cNvPr id="4" name="TextBox 3"/>
          <p:cNvSpPr txBox="1"/>
          <p:nvPr/>
        </p:nvSpPr>
        <p:spPr>
          <a:xfrm>
            <a:off x="751563" y="1741118"/>
            <a:ext cx="9344416" cy="498598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User Registry – Maintains a list of registered users in our database and allows only those users to use our application.</a:t>
            </a:r>
            <a:endPar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Dynamic Rooms – The rooms are created dynamically giving users the freedom to name the rooms according to their choice.</a:t>
            </a:r>
            <a:endParaRPr lang="en-IN" sz="2400" dirty="0">
              <a:solidFill>
                <a:schemeClr val="bg1"/>
              </a:solidFill>
              <a:effectLst/>
              <a:latin typeface="Times New Roman" panose="02020603050405020304" pitchFamily="18" charset="0"/>
              <a:ea typeface="Noto Sans Symbols"/>
              <a:cs typeface="Times New Roman" panose="02020603050405020304" pitchFamily="18" charset="0"/>
            </a:endParaRPr>
          </a:p>
          <a:p>
            <a:pPr marL="285750" indent="-285750">
              <a:lnSpc>
                <a:spcPct val="150000"/>
              </a:lnSpc>
              <a:buFont typeface="Wingdings" panose="05000000000000000000" pitchFamily="2" charset="2"/>
              <a:buChar char="Ø"/>
            </a:pPr>
            <a:r>
              <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Video conferencing - Supports live video conferencing for multiple rooms at the same time Canvas sharing - Real-time whiteboard sharing with one controller (who can be changed).</a:t>
            </a:r>
            <a:endParaRPr lang="en-IN" sz="2400" dirty="0">
              <a:solidFill>
                <a:schemeClr val="bg1"/>
              </a:solidFill>
              <a:effectLst/>
              <a:latin typeface="Times New Roman" panose="02020603050405020304" pitchFamily="18" charset="0"/>
              <a:ea typeface="Noto Sans Symbols"/>
              <a:cs typeface="Times New Roman" panose="02020603050405020304" pitchFamily="18" charset="0"/>
            </a:endParaRPr>
          </a:p>
          <a:p>
            <a:pPr marL="285750" indent="-285750">
              <a:buFont typeface="Wingdings" panose="05000000000000000000" pitchFamily="2" charset="2"/>
              <a:buChar char="Ø"/>
            </a:pPr>
            <a:endParaRPr lang="en-US" sz="2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sz="2400" dirty="0">
              <a:solidFill>
                <a:schemeClr val="bg1"/>
              </a:solidFill>
              <a:effectLst/>
              <a:latin typeface="Times New Roman" panose="02020603050405020304" pitchFamily="18" charset="0"/>
              <a:ea typeface="Noto Sans Symbols"/>
              <a:cs typeface="Times New Roman" panose="02020603050405020304" pitchFamily="18" charset="0"/>
            </a:endParaRPr>
          </a:p>
          <a:p>
            <a:pPr marL="285750" indent="-285750">
              <a:buFont typeface="Wingdings" panose="05000000000000000000" pitchFamily="2" charset="2"/>
              <a:buChar char="Ø"/>
            </a:pPr>
            <a:endParaRPr lang="en-IN" dirty="0"/>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263D6C4-4840-40CC-AC84-17E24B3B7BDE}" type="slidenum">
              <a:rPr lang="en-US" noProof="0" smtClean="0"/>
            </a:fld>
            <a:endParaRPr lang="en-US" noProof="0" dirty="0"/>
          </a:p>
        </p:txBody>
      </p:sp>
      <p:sp>
        <p:nvSpPr>
          <p:cNvPr id="3" name="TextBox 2"/>
          <p:cNvSpPr txBox="1"/>
          <p:nvPr/>
        </p:nvSpPr>
        <p:spPr>
          <a:xfrm>
            <a:off x="4296428" y="263046"/>
            <a:ext cx="3344450" cy="769441"/>
          </a:xfrm>
          <a:prstGeom prst="rect">
            <a:avLst/>
          </a:prstGeom>
          <a:noFill/>
        </p:spPr>
        <p:txBody>
          <a:bodyPr wrap="square" rtlCol="0">
            <a:spAutoFit/>
          </a:bodyPr>
          <a:lstStyle/>
          <a:p>
            <a:r>
              <a:rPr lang="en-US" sz="4400" b="1" u="sng" dirty="0">
                <a:solidFill>
                  <a:schemeClr val="bg1"/>
                </a:solidFill>
              </a:rPr>
              <a:t>References</a:t>
            </a:r>
            <a:endParaRPr lang="en-IN" sz="4400" b="1" u="sng" dirty="0">
              <a:solidFill>
                <a:schemeClr val="bg1"/>
              </a:solidFill>
            </a:endParaRPr>
          </a:p>
        </p:txBody>
      </p:sp>
      <p:sp>
        <p:nvSpPr>
          <p:cNvPr id="4" name="TextBox 3"/>
          <p:cNvSpPr txBox="1"/>
          <p:nvPr/>
        </p:nvSpPr>
        <p:spPr>
          <a:xfrm>
            <a:off x="188595" y="1075055"/>
            <a:ext cx="7103110" cy="4707890"/>
          </a:xfrm>
          <a:prstGeom prst="rect">
            <a:avLst/>
          </a:prstGeom>
          <a:noFill/>
        </p:spPr>
        <p:txBody>
          <a:bodyPr wrap="square" rtlCol="0">
            <a:spAutoFit/>
          </a:bodyPr>
          <a:lstStyle/>
          <a:p>
            <a:pPr algn="just"/>
            <a:r>
              <a:rPr lang="en-US" sz="2000" dirty="0">
                <a:solidFill>
                  <a:schemeClr val="bg1"/>
                </a:solidFill>
                <a:effectLst/>
                <a:latin typeface="Times New Roman" panose="02020603050405020304" pitchFamily="18" charset="0"/>
                <a:ea typeface="Times New Roman" panose="02020603050405020304" pitchFamily="18" charset="0"/>
              </a:rPr>
              <a:t>[1] ARPN Journal of engineering and applied science ARPN (Asian Research Publishing Network) Topic: P2P Audio and video calling system </a:t>
            </a:r>
            <a:endParaRPr lang="en-IN" sz="2000" dirty="0">
              <a:solidFill>
                <a:schemeClr val="bg1"/>
              </a:solidFill>
              <a:effectLst/>
              <a:latin typeface="Times New Roman" panose="02020603050405020304" pitchFamily="18" charset="0"/>
              <a:ea typeface="Times New Roman" panose="02020603050405020304" pitchFamily="18" charset="0"/>
            </a:endParaRPr>
          </a:p>
          <a:p>
            <a:pPr algn="just"/>
            <a:r>
              <a:rPr lang="en-US" sz="2000" dirty="0">
                <a:solidFill>
                  <a:schemeClr val="bg1"/>
                </a:solidFill>
                <a:effectLst/>
                <a:latin typeface="Times New Roman" panose="02020603050405020304" pitchFamily="18" charset="0"/>
                <a:ea typeface="Times New Roman" panose="02020603050405020304" pitchFamily="18" charset="0"/>
              </a:rPr>
              <a:t>[2] International journal of engineering and computer science ISSN;2319-7242. Topic: Design and implementation of a virtual machine video conferencing application By; Adeyinka </a:t>
            </a:r>
            <a:r>
              <a:rPr lang="en-US" sz="2000" dirty="0" err="1">
                <a:solidFill>
                  <a:schemeClr val="bg1"/>
                </a:solidFill>
                <a:effectLst/>
                <a:latin typeface="Times New Roman" panose="02020603050405020304" pitchFamily="18" charset="0"/>
                <a:ea typeface="Times New Roman" panose="02020603050405020304" pitchFamily="18" charset="0"/>
              </a:rPr>
              <a:t>A.Adewala</a:t>
            </a:r>
            <a:r>
              <a:rPr lang="en-US" sz="2000" dirty="0">
                <a:solidFill>
                  <a:schemeClr val="bg1"/>
                </a:solidFill>
                <a:effectLst/>
                <a:latin typeface="Times New Roman" panose="02020603050405020304" pitchFamily="18" charset="0"/>
                <a:ea typeface="Times New Roman" panose="02020603050405020304" pitchFamily="18" charset="0"/>
              </a:rPr>
              <a:t>, Samuel </a:t>
            </a:r>
            <a:r>
              <a:rPr lang="en-US" sz="2000" dirty="0" err="1">
                <a:solidFill>
                  <a:schemeClr val="bg1"/>
                </a:solidFill>
                <a:effectLst/>
                <a:latin typeface="Times New Roman" panose="02020603050405020304" pitchFamily="18" charset="0"/>
                <a:ea typeface="Times New Roman" panose="02020603050405020304" pitchFamily="18" charset="0"/>
              </a:rPr>
              <a:t>N.john</a:t>
            </a:r>
            <a:r>
              <a:rPr lang="en-US" sz="2000" dirty="0">
                <a:solidFill>
                  <a:schemeClr val="bg1"/>
                </a:solidFill>
                <a:effectLst/>
                <a:latin typeface="Times New Roman" panose="02020603050405020304" pitchFamily="18" charset="0"/>
                <a:ea typeface="Times New Roman" panose="02020603050405020304" pitchFamily="18" charset="0"/>
              </a:rPr>
              <a:t>, Dike </a:t>
            </a:r>
            <a:r>
              <a:rPr lang="en-US" sz="2000" dirty="0" err="1">
                <a:solidFill>
                  <a:schemeClr val="bg1"/>
                </a:solidFill>
                <a:effectLst/>
                <a:latin typeface="Times New Roman" panose="02020603050405020304" pitchFamily="18" charset="0"/>
                <a:ea typeface="Times New Roman" panose="02020603050405020304" pitchFamily="18" charset="0"/>
              </a:rPr>
              <a:t>U.like</a:t>
            </a:r>
            <a:r>
              <a:rPr lang="en-US" sz="2000" dirty="0">
                <a:solidFill>
                  <a:schemeClr val="bg1"/>
                </a:solidFill>
                <a:effectLst/>
                <a:latin typeface="Times New Roman" panose="02020603050405020304" pitchFamily="18" charset="0"/>
                <a:ea typeface="Times New Roman" panose="02020603050405020304" pitchFamily="18" charset="0"/>
              </a:rPr>
              <a:t>.</a:t>
            </a:r>
            <a:endParaRPr lang="en-IN" sz="2000" dirty="0">
              <a:solidFill>
                <a:schemeClr val="bg1"/>
              </a:solidFill>
              <a:effectLst/>
              <a:latin typeface="Times New Roman" panose="02020603050405020304" pitchFamily="18" charset="0"/>
              <a:ea typeface="Times New Roman" panose="02020603050405020304" pitchFamily="18" charset="0"/>
            </a:endParaRPr>
          </a:p>
          <a:p>
            <a:pPr algn="just"/>
            <a:r>
              <a:rPr lang="en-US" sz="2000" dirty="0">
                <a:solidFill>
                  <a:schemeClr val="bg1"/>
                </a:solidFill>
                <a:effectLst/>
                <a:latin typeface="Times New Roman" panose="02020603050405020304" pitchFamily="18" charset="0"/>
                <a:ea typeface="Times New Roman" panose="02020603050405020304" pitchFamily="18" charset="0"/>
              </a:rPr>
              <a:t>[3] International conference on computational and information Science (ICCIS) Topic: Audio video conference system research based on P2P and Multicast. </a:t>
            </a:r>
            <a:endParaRPr lang="en-IN" sz="2000" dirty="0">
              <a:solidFill>
                <a:schemeClr val="bg1"/>
              </a:solidFill>
              <a:effectLst/>
              <a:latin typeface="Times New Roman" panose="02020603050405020304" pitchFamily="18" charset="0"/>
              <a:ea typeface="Times New Roman" panose="02020603050405020304" pitchFamily="18" charset="0"/>
            </a:endParaRPr>
          </a:p>
          <a:p>
            <a:pPr algn="just"/>
            <a:r>
              <a:rPr lang="en-US" sz="2000" dirty="0">
                <a:solidFill>
                  <a:schemeClr val="bg1"/>
                </a:solidFill>
                <a:effectLst/>
                <a:latin typeface="Times New Roman" panose="02020603050405020304" pitchFamily="18" charset="0"/>
                <a:ea typeface="Times New Roman" panose="02020603050405020304" pitchFamily="18" charset="0"/>
              </a:rPr>
              <a:t>[4]</a:t>
            </a:r>
            <a:r>
              <a:rPr lang="en-US" sz="2000" u="sng" dirty="0">
                <a:solidFill>
                  <a:schemeClr val="bg1"/>
                </a:solidFill>
                <a:effectLst/>
                <a:latin typeface="Times New Roman" panose="02020603050405020304" pitchFamily="18" charset="0"/>
                <a:ea typeface="Times New Roman" panose="02020603050405020304" pitchFamily="18" charset="0"/>
                <a:hlinkClick r:id="rId1"/>
              </a:rPr>
              <a:t>https://www.lifesize.com/en/company/news/press-releases/2019/impact-video-conferencing-report</a:t>
            </a:r>
            <a:r>
              <a:rPr lang="en-US" sz="2000" dirty="0">
                <a:solidFill>
                  <a:schemeClr val="bg1"/>
                </a:solidFill>
                <a:effectLst/>
                <a:latin typeface="Times New Roman" panose="02020603050405020304" pitchFamily="18" charset="0"/>
                <a:ea typeface="Times New Roman" panose="02020603050405020304" pitchFamily="18" charset="0"/>
              </a:rPr>
              <a:t> </a:t>
            </a:r>
            <a:endParaRPr lang="en-IN" sz="2000" dirty="0">
              <a:solidFill>
                <a:schemeClr val="bg1"/>
              </a:solidFill>
              <a:effectLst/>
              <a:latin typeface="Times New Roman" panose="02020603050405020304" pitchFamily="18" charset="0"/>
              <a:ea typeface="Times New Roman" panose="02020603050405020304" pitchFamily="18" charset="0"/>
            </a:endParaRPr>
          </a:p>
          <a:p>
            <a:pPr algn="just"/>
            <a:r>
              <a:rPr lang="en-US" sz="2000" dirty="0">
                <a:solidFill>
                  <a:schemeClr val="bg1"/>
                </a:solidFill>
                <a:effectLst/>
                <a:latin typeface="Times New Roman" panose="02020603050405020304" pitchFamily="18" charset="0"/>
                <a:ea typeface="Times New Roman" panose="02020603050405020304" pitchFamily="18" charset="0"/>
              </a:rPr>
              <a:t>[5] </a:t>
            </a:r>
            <a:r>
              <a:rPr lang="en-US" sz="2000" u="sng" dirty="0">
                <a:solidFill>
                  <a:schemeClr val="bg1"/>
                </a:solidFill>
                <a:effectLst/>
                <a:latin typeface="Times New Roman" panose="02020603050405020304" pitchFamily="18" charset="0"/>
                <a:ea typeface="Times New Roman" panose="02020603050405020304" pitchFamily="18" charset="0"/>
                <a:hlinkClick r:id="rId2"/>
              </a:rPr>
              <a:t>https://en.m.wikipedia.org/wiki/Jitsi</a:t>
            </a:r>
            <a:r>
              <a:rPr lang="en-US" sz="2000" dirty="0">
                <a:solidFill>
                  <a:schemeClr val="bg1"/>
                </a:solidFill>
                <a:effectLst/>
                <a:latin typeface="Times New Roman" panose="02020603050405020304" pitchFamily="18" charset="0"/>
                <a:ea typeface="Times New Roman" panose="02020603050405020304" pitchFamily="18" charset="0"/>
              </a:rPr>
              <a:t> </a:t>
            </a:r>
            <a:endParaRPr lang="en-IN" sz="2000" dirty="0">
              <a:solidFill>
                <a:schemeClr val="bg1"/>
              </a:solidFill>
              <a:effectLst/>
              <a:latin typeface="Times New Roman" panose="02020603050405020304" pitchFamily="18" charset="0"/>
              <a:ea typeface="Times New Roman" panose="02020603050405020304" pitchFamily="18" charset="0"/>
            </a:endParaRPr>
          </a:p>
          <a:p>
            <a:pPr algn="just"/>
            <a:r>
              <a:rPr lang="en-US" sz="2000" dirty="0">
                <a:solidFill>
                  <a:schemeClr val="bg1"/>
                </a:solidFill>
                <a:effectLst/>
                <a:latin typeface="Times New Roman" panose="02020603050405020304" pitchFamily="18" charset="0"/>
                <a:ea typeface="Times New Roman" panose="02020603050405020304" pitchFamily="18" charset="0"/>
              </a:rPr>
              <a:t>[6] </a:t>
            </a:r>
            <a:r>
              <a:rPr lang="en-US" sz="2000" u="sng" dirty="0">
                <a:solidFill>
                  <a:schemeClr val="bg1"/>
                </a:solidFill>
                <a:effectLst/>
                <a:latin typeface="Times New Roman" panose="02020603050405020304" pitchFamily="18" charset="0"/>
                <a:ea typeface="Times New Roman" panose="02020603050405020304" pitchFamily="18" charset="0"/>
                <a:hlinkClick r:id="rId3"/>
              </a:rPr>
              <a:t>https://firebase.google.com/docs/firestore/quickstart#java</a:t>
            </a:r>
            <a:r>
              <a:rPr lang="en-US" sz="2000" dirty="0">
                <a:solidFill>
                  <a:schemeClr val="bg1"/>
                </a:solidFill>
                <a:effectLst/>
                <a:latin typeface="Times New Roman" panose="02020603050405020304" pitchFamily="18" charset="0"/>
                <a:ea typeface="Times New Roman" panose="02020603050405020304" pitchFamily="18" charset="0"/>
              </a:rPr>
              <a:t> </a:t>
            </a:r>
            <a:endParaRPr lang="en-IN" sz="2000" dirty="0">
              <a:solidFill>
                <a:schemeClr val="bg1"/>
              </a:solidFill>
              <a:effectLst/>
              <a:latin typeface="Times New Roman" panose="02020603050405020304" pitchFamily="18" charset="0"/>
              <a:ea typeface="Times New Roman" panose="02020603050405020304" pitchFamily="18" charset="0"/>
            </a:endParaRPr>
          </a:p>
          <a:p>
            <a:pPr algn="just"/>
            <a:r>
              <a:rPr lang="en-US" sz="2000" dirty="0">
                <a:solidFill>
                  <a:schemeClr val="bg1"/>
                </a:solidFill>
                <a:effectLst/>
                <a:latin typeface="Times New Roman" panose="02020603050405020304" pitchFamily="18" charset="0"/>
                <a:ea typeface="Times New Roman" panose="02020603050405020304" pitchFamily="18" charset="0"/>
              </a:rPr>
              <a:t>[7] </a:t>
            </a:r>
            <a:r>
              <a:rPr lang="en-US" sz="2000" u="sng" dirty="0">
                <a:solidFill>
                  <a:schemeClr val="bg1"/>
                </a:solidFill>
                <a:effectLst/>
                <a:latin typeface="Times New Roman" panose="02020603050405020304" pitchFamily="18" charset="0"/>
                <a:ea typeface="Times New Roman" panose="02020603050405020304" pitchFamily="18" charset="0"/>
                <a:hlinkClick r:id="rId4"/>
              </a:rPr>
              <a:t>https://iconscout.com/free-icons</a:t>
            </a:r>
            <a:endParaRPr lang="en-IN" sz="2000" dirty="0">
              <a:solidFill>
                <a:schemeClr val="bg1"/>
              </a:solidFill>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399" y="3200400"/>
            <a:ext cx="7551057" cy="2859313"/>
          </a:xfrm>
        </p:spPr>
        <p:txBody>
          <a:bodyPr/>
          <a:lstStyle/>
          <a:p>
            <a:r>
              <a:rPr lang="en-US" dirty="0"/>
              <a:t>The most important thing in life are connection you make with others”.</a:t>
            </a:r>
            <a:endParaRPr lang="en-US" dirty="0"/>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Group Members</a:t>
            </a:r>
            <a:endParaRPr lang="en-US" dirty="0"/>
          </a:p>
        </p:txBody>
      </p:sp>
      <p:sp>
        <p:nvSpPr>
          <p:cNvPr id="2" name="Slide Number Placeholder 1"/>
          <p:cNvSpPr>
            <a:spLocks noGrp="1"/>
          </p:cNvSpPr>
          <p:nvPr>
            <p:ph type="sldNum" sz="quarter" idx="12"/>
          </p:nvPr>
        </p:nvSpPr>
        <p:spPr/>
        <p:txBody>
          <a:bodyPr/>
          <a:lstStyle/>
          <a:p>
            <a:fld id="{C263D6C4-4840-40CC-AC84-17E24B3B7BDE}" type="slidenum">
              <a:rPr lang="en-US" smtClean="0"/>
            </a:fld>
            <a:endParaRPr lang="en-US" dirty="0"/>
          </a:p>
        </p:txBody>
      </p:sp>
      <p:graphicFrame>
        <p:nvGraphicFramePr>
          <p:cNvPr id="3" name="Table 3"/>
          <p:cNvGraphicFramePr>
            <a:graphicFrameLocks noGrp="1"/>
          </p:cNvGraphicFramePr>
          <p:nvPr/>
        </p:nvGraphicFramePr>
        <p:xfrm>
          <a:off x="2032000" y="2354893"/>
          <a:ext cx="8127999" cy="1981757"/>
        </p:xfrm>
        <a:graphic>
          <a:graphicData uri="http://schemas.openxmlformats.org/drawingml/2006/table">
            <a:tbl>
              <a:tblPr firstRow="1" bandRow="1">
                <a:tableStyleId>{5C22544A-7EE6-4342-B048-85BDC9FD1C3A}</a:tableStyleId>
              </a:tblPr>
              <a:tblGrid>
                <a:gridCol w="2709333"/>
                <a:gridCol w="2709333"/>
                <a:gridCol w="2709333"/>
              </a:tblGrid>
              <a:tr h="476731">
                <a:tc>
                  <a:txBody>
                    <a:bodyPr/>
                    <a:lstStyle/>
                    <a:p>
                      <a:r>
                        <a:rPr lang="en-US" dirty="0"/>
                        <a:t>Name</a:t>
                      </a:r>
                      <a:endParaRPr lang="en-IN" dirty="0"/>
                    </a:p>
                  </a:txBody>
                  <a:tcPr/>
                </a:tc>
                <a:tc>
                  <a:txBody>
                    <a:bodyPr/>
                    <a:lstStyle/>
                    <a:p>
                      <a:r>
                        <a:rPr lang="en-US" dirty="0"/>
                        <a:t>Roll No.</a:t>
                      </a:r>
                      <a:endParaRPr lang="en-IN" dirty="0"/>
                    </a:p>
                  </a:txBody>
                  <a:tcPr/>
                </a:tc>
                <a:tc>
                  <a:txBody>
                    <a:bodyPr/>
                    <a:lstStyle/>
                    <a:p>
                      <a:r>
                        <a:rPr lang="en-US" dirty="0"/>
                        <a:t>Branch &amp; Section</a:t>
                      </a:r>
                      <a:endParaRPr lang="en-IN" dirty="0"/>
                    </a:p>
                  </a:txBody>
                  <a:tcPr/>
                </a:tc>
              </a:tr>
              <a:tr h="370840">
                <a:tc>
                  <a:txBody>
                    <a:bodyPr/>
                    <a:lstStyle/>
                    <a:p>
                      <a:r>
                        <a:rPr lang="en-US" dirty="0" err="1"/>
                        <a:t>Anushree</a:t>
                      </a:r>
                      <a:r>
                        <a:rPr lang="en-US" dirty="0"/>
                        <a:t> Singh</a:t>
                      </a:r>
                      <a:endParaRPr lang="en-IN" dirty="0"/>
                    </a:p>
                  </a:txBody>
                  <a:tcPr/>
                </a:tc>
                <a:tc>
                  <a:txBody>
                    <a:bodyPr/>
                    <a:lstStyle/>
                    <a:p>
                      <a:r>
                        <a:rPr lang="en-US" dirty="0"/>
                        <a:t>1901640100070</a:t>
                      </a:r>
                      <a:endParaRPr lang="en-IN" dirty="0"/>
                    </a:p>
                  </a:txBody>
                  <a:tcPr/>
                </a:tc>
                <a:tc>
                  <a:txBody>
                    <a:bodyPr/>
                    <a:lstStyle/>
                    <a:p>
                      <a:r>
                        <a:rPr lang="en-US" dirty="0"/>
                        <a:t>CS-4 C</a:t>
                      </a:r>
                      <a:endParaRPr lang="en-IN" dirty="0"/>
                    </a:p>
                  </a:txBody>
                  <a:tcPr/>
                </a:tc>
              </a:tr>
              <a:tr h="392506">
                <a:tc>
                  <a:txBody>
                    <a:bodyPr/>
                    <a:lstStyle/>
                    <a:p>
                      <a:r>
                        <a:rPr lang="en-US" dirty="0"/>
                        <a:t>Harshit Singh Chandel</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1901640100134</a:t>
                      </a:r>
                      <a:endParaRPr lang="en-IN" dirty="0"/>
                    </a:p>
                  </a:txBody>
                  <a:tcPr/>
                </a:tc>
                <a:tc>
                  <a:txBody>
                    <a:bodyPr/>
                    <a:lstStyle/>
                    <a:p>
                      <a:r>
                        <a:rPr lang="en-US" dirty="0"/>
                        <a:t>CS-4 E</a:t>
                      </a:r>
                      <a:endParaRPr lang="en-IN" dirty="0"/>
                    </a:p>
                  </a:txBody>
                  <a:tcPr/>
                </a:tc>
              </a:tr>
              <a:tr h="370840">
                <a:tc>
                  <a:txBody>
                    <a:bodyPr/>
                    <a:lstStyle/>
                    <a:p>
                      <a:r>
                        <a:rPr lang="en-US" dirty="0"/>
                        <a:t>Ishita Gupta</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1901640100139</a:t>
                      </a:r>
                      <a:endParaRPr lang="en-IN" dirty="0"/>
                    </a:p>
                  </a:txBody>
                  <a:tcPr/>
                </a:tc>
                <a:tc>
                  <a:txBody>
                    <a:bodyPr/>
                    <a:lstStyle/>
                    <a:p>
                      <a:r>
                        <a:rPr lang="en-US" dirty="0"/>
                        <a:t>CS-4 B</a:t>
                      </a:r>
                      <a:endParaRPr lang="en-IN" dirty="0"/>
                    </a:p>
                  </a:txBody>
                  <a:tcPr/>
                </a:tc>
              </a:tr>
              <a:tr h="370840">
                <a:tc>
                  <a:txBody>
                    <a:bodyPr/>
                    <a:lstStyle/>
                    <a:p>
                      <a:r>
                        <a:rPr lang="en-US" dirty="0"/>
                        <a:t>Piyush Singh</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1901640100192</a:t>
                      </a:r>
                      <a:endParaRPr lang="en-IN" dirty="0"/>
                    </a:p>
                  </a:txBody>
                  <a:tcPr/>
                </a:tc>
                <a:tc>
                  <a:txBody>
                    <a:bodyPr/>
                    <a:lstStyle/>
                    <a:p>
                      <a:r>
                        <a:rPr lang="en-US" dirty="0"/>
                        <a:t>CS-4 C</a:t>
                      </a:r>
                      <a:endParaRPr lang="en-IN" dirty="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endParaRPr lang="en-GB" dirty="0"/>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VIDEO CONFERENCING WEB APPLICATION</a:t>
            </a:r>
            <a:endParaRPr lang="en-IN" dirty="0"/>
          </a:p>
        </p:txBody>
      </p:sp>
      <p:sp>
        <p:nvSpPr>
          <p:cNvPr id="3" name="Slide Number Placeholder 2"/>
          <p:cNvSpPr>
            <a:spLocks noGrp="1"/>
          </p:cNvSpPr>
          <p:nvPr>
            <p:ph type="sldNum" sz="quarter" idx="12"/>
          </p:nvPr>
        </p:nvSpPr>
        <p:spPr/>
        <p:txBody>
          <a:bodyPr/>
          <a:lstStyle/>
          <a:p>
            <a:fld id="{C263D6C4-4840-40CC-AC84-17E24B3B7BDE}" type="slidenum">
              <a:rPr lang="en-US" noProof="0" smtClean="0"/>
            </a:fld>
            <a:endParaRPr lang="en-US" noProof="0" dirty="0"/>
          </a:p>
        </p:txBody>
      </p:sp>
      <p:pic>
        <p:nvPicPr>
          <p:cNvPr id="3074" name="Picture 2" descr="7 Tips To Improve Your Brand Communication Strategy - eLearning Industry"/>
          <p:cNvPicPr>
            <a:picLocks noGrp="1" noChangeAspect="1" noChangeArrowheads="1"/>
          </p:cNvPicPr>
          <p:nvPr>
            <p:ph idx="1"/>
          </p:nvPr>
        </p:nvPicPr>
        <p:blipFill>
          <a:blip r:embed="rId1">
            <a:alphaModFix amt="90000"/>
            <a:extLst>
              <a:ext uri="{28A0092B-C50C-407E-A947-70E740481C1C}">
                <a14:useLocalDpi xmlns:a14="http://schemas.microsoft.com/office/drawing/2010/main" val="0"/>
              </a:ext>
            </a:extLst>
          </a:blip>
          <a:srcRect/>
          <a:stretch>
            <a:fillRect/>
          </a:stretch>
        </p:blipFill>
        <p:spPr bwMode="auto">
          <a:xfrm>
            <a:off x="2754483" y="1574260"/>
            <a:ext cx="6683033" cy="26470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5283740"/>
            <a:ext cx="4290339" cy="830997"/>
          </a:xfrm>
          <a:prstGeom prst="rect">
            <a:avLst/>
          </a:prstGeom>
          <a:noFill/>
        </p:spPr>
        <p:txBody>
          <a:bodyPr wrap="square" rtlCol="0">
            <a:spAutoFit/>
          </a:bodyPr>
          <a:lstStyle/>
          <a:p>
            <a:r>
              <a:rPr lang="en-US" sz="2400" dirty="0">
                <a:solidFill>
                  <a:schemeClr val="bg1"/>
                </a:solidFill>
              </a:rPr>
              <a:t>Project Guide:</a:t>
            </a:r>
            <a:endParaRPr lang="en-US" sz="2400" dirty="0">
              <a:solidFill>
                <a:schemeClr val="bg1"/>
              </a:solidFill>
            </a:endParaRPr>
          </a:p>
          <a:p>
            <a:r>
              <a:rPr lang="en-US" sz="2400" dirty="0">
                <a:solidFill>
                  <a:schemeClr val="bg1"/>
                </a:solidFill>
              </a:rPr>
              <a:t>Dr. </a:t>
            </a:r>
            <a:r>
              <a:rPr lang="en-US" sz="2400" dirty="0" err="1">
                <a:solidFill>
                  <a:schemeClr val="bg1"/>
                </a:solidFill>
              </a:rPr>
              <a:t>Satyasundara</a:t>
            </a:r>
            <a:r>
              <a:rPr lang="en-US" sz="2400" dirty="0">
                <a:solidFill>
                  <a:schemeClr val="bg1"/>
                </a:solidFill>
              </a:rPr>
              <a:t> Mahapatra</a:t>
            </a:r>
            <a:endParaRPr lang="en-IN" sz="2400" dirty="0">
              <a:solidFill>
                <a:schemeClr val="bg1"/>
              </a:solidFill>
            </a:endParaRPr>
          </a:p>
        </p:txBody>
      </p:sp>
      <p:sp>
        <p:nvSpPr>
          <p:cNvPr id="8" name="TextBox 7"/>
          <p:cNvSpPr txBox="1"/>
          <p:nvPr/>
        </p:nvSpPr>
        <p:spPr>
          <a:xfrm>
            <a:off x="8701413" y="4483521"/>
            <a:ext cx="3123158" cy="1631216"/>
          </a:xfrm>
          <a:prstGeom prst="rect">
            <a:avLst/>
          </a:prstGeom>
          <a:noFill/>
        </p:spPr>
        <p:txBody>
          <a:bodyPr wrap="square" rtlCol="0">
            <a:spAutoFit/>
          </a:bodyPr>
          <a:lstStyle/>
          <a:p>
            <a:r>
              <a:rPr lang="en-US" sz="2000" dirty="0">
                <a:solidFill>
                  <a:schemeClr val="bg1"/>
                </a:solidFill>
              </a:rPr>
              <a:t>Group Members:</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Ishita Gupta</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Piyush Singh</a:t>
            </a:r>
            <a:endParaRPr lang="en-US" sz="2000" dirty="0">
              <a:solidFill>
                <a:schemeClr val="bg1"/>
              </a:solidFill>
            </a:endParaRPr>
          </a:p>
          <a:p>
            <a:pPr marL="342900" indent="-342900">
              <a:buFont typeface="Arial" panose="020B0604020202020204" pitchFamily="34" charset="0"/>
              <a:buChar char="•"/>
            </a:pPr>
            <a:r>
              <a:rPr lang="en-US" sz="2000" dirty="0" err="1">
                <a:solidFill>
                  <a:schemeClr val="bg1"/>
                </a:solidFill>
              </a:rPr>
              <a:t>Anushree</a:t>
            </a:r>
            <a:r>
              <a:rPr lang="en-US" sz="2000" dirty="0">
                <a:solidFill>
                  <a:schemeClr val="bg1"/>
                </a:solidFill>
              </a:rPr>
              <a:t> Singh</a:t>
            </a: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Harshit Singh Chandel</a:t>
            </a:r>
            <a:endParaRPr lang="en-US" sz="20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263D6C4-4840-40CC-AC84-17E24B3B7BDE}" type="slidenum">
              <a:rPr lang="en-US" noProof="0" smtClean="0"/>
            </a:fld>
            <a:endParaRPr lang="en-US" noProof="0" dirty="0"/>
          </a:p>
        </p:txBody>
      </p:sp>
      <p:sp>
        <p:nvSpPr>
          <p:cNvPr id="3" name="TextBox 2"/>
          <p:cNvSpPr txBox="1"/>
          <p:nvPr/>
        </p:nvSpPr>
        <p:spPr>
          <a:xfrm>
            <a:off x="3920648" y="663879"/>
            <a:ext cx="3716054" cy="769441"/>
          </a:xfrm>
          <a:prstGeom prst="rect">
            <a:avLst/>
          </a:prstGeom>
          <a:noFill/>
        </p:spPr>
        <p:txBody>
          <a:bodyPr wrap="square" rtlCol="0">
            <a:spAutoFit/>
          </a:bodyPr>
          <a:lstStyle/>
          <a:p>
            <a:pPr algn="ctr"/>
            <a:r>
              <a:rPr lang="en-US" sz="4400" b="1" u="sng" dirty="0">
                <a:solidFill>
                  <a:schemeClr val="bg1"/>
                </a:solidFill>
              </a:rPr>
              <a:t>OVERVIEW</a:t>
            </a:r>
            <a:endParaRPr lang="en-IN" sz="4400" b="1" u="sng" dirty="0">
              <a:solidFill>
                <a:schemeClr val="bg1"/>
              </a:solidFill>
            </a:endParaRPr>
          </a:p>
        </p:txBody>
      </p:sp>
      <p:sp>
        <p:nvSpPr>
          <p:cNvPr id="6" name="TextBox 5"/>
          <p:cNvSpPr txBox="1"/>
          <p:nvPr/>
        </p:nvSpPr>
        <p:spPr>
          <a:xfrm>
            <a:off x="5636712" y="2987457"/>
            <a:ext cx="914400" cy="369332"/>
          </a:xfrm>
          <a:prstGeom prst="rect">
            <a:avLst/>
          </a:prstGeom>
          <a:noFill/>
        </p:spPr>
        <p:txBody>
          <a:bodyPr wrap="square" rtlCol="0">
            <a:spAutoFit/>
          </a:bodyPr>
          <a:lstStyle/>
          <a:p>
            <a:pPr marL="285750" indent="-285750">
              <a:buClr>
                <a:schemeClr val="bg1"/>
              </a:buClr>
              <a:buFont typeface="Wingdings" panose="05000000000000000000" pitchFamily="2" charset="2"/>
              <a:buChar char="Ø"/>
            </a:pPr>
            <a:endParaRPr lang="en-IN" dirty="0"/>
          </a:p>
        </p:txBody>
      </p:sp>
      <p:sp>
        <p:nvSpPr>
          <p:cNvPr id="7" name="TextBox 6"/>
          <p:cNvSpPr txBox="1"/>
          <p:nvPr/>
        </p:nvSpPr>
        <p:spPr>
          <a:xfrm>
            <a:off x="1532350" y="2464497"/>
            <a:ext cx="10759858" cy="3046095"/>
          </a:xfrm>
          <a:prstGeom prst="rect">
            <a:avLst/>
          </a:prstGeom>
          <a:noFill/>
        </p:spPr>
        <p:txBody>
          <a:bodyPr wrap="square" rtlCol="0">
            <a:spAutoFit/>
          </a:bodyPr>
          <a:lstStyle/>
          <a:p>
            <a:pPr marL="285750" indent="-285750" algn="just">
              <a:buFont typeface="Wingdings" panose="05000000000000000000" pitchFamily="2" charset="2"/>
              <a:buChar char="Ø"/>
            </a:pPr>
            <a:r>
              <a:rPr lang="en-IN" sz="2400" dirty="0">
                <a:solidFill>
                  <a:schemeClr val="bg1"/>
                </a:solidFill>
              </a:rPr>
              <a:t>PROJECT OBJECTIVE</a:t>
            </a:r>
            <a:endParaRPr lang="en-IN" sz="2400" dirty="0">
              <a:solidFill>
                <a:schemeClr val="bg1"/>
              </a:solidFill>
            </a:endParaRPr>
          </a:p>
          <a:p>
            <a:pPr marL="285750" indent="-285750" algn="just">
              <a:buFont typeface="Wingdings" panose="05000000000000000000" pitchFamily="2" charset="2"/>
              <a:buChar char="Ø"/>
            </a:pPr>
            <a:r>
              <a:rPr lang="en-IN" sz="2400" dirty="0">
                <a:solidFill>
                  <a:schemeClr val="bg1"/>
                </a:solidFill>
              </a:rPr>
              <a:t>INTRODUCTION</a:t>
            </a:r>
            <a:endParaRPr lang="en-IN" sz="2400" dirty="0">
              <a:solidFill>
                <a:schemeClr val="bg1"/>
              </a:solidFill>
            </a:endParaRPr>
          </a:p>
          <a:p>
            <a:pPr marL="285750" indent="-285750" algn="just">
              <a:buFont typeface="Wingdings" panose="05000000000000000000" pitchFamily="2" charset="2"/>
              <a:buChar char="Ø"/>
            </a:pPr>
            <a:r>
              <a:rPr lang="en-US" altLang="en-IN" sz="2400" dirty="0">
                <a:solidFill>
                  <a:schemeClr val="bg1"/>
                </a:solidFill>
              </a:rPr>
              <a:t>METHODOLOGY</a:t>
            </a:r>
            <a:endParaRPr lang="en-IN" sz="2400" dirty="0">
              <a:solidFill>
                <a:schemeClr val="bg1"/>
              </a:solidFill>
            </a:endParaRPr>
          </a:p>
          <a:p>
            <a:pPr marL="285750" indent="-285750" algn="just">
              <a:buFont typeface="Wingdings" panose="05000000000000000000" pitchFamily="2" charset="2"/>
              <a:buChar char="Ø"/>
            </a:pPr>
            <a:r>
              <a:rPr lang="en-IN" sz="2400" dirty="0">
                <a:solidFill>
                  <a:schemeClr val="bg1"/>
                </a:solidFill>
              </a:rPr>
              <a:t>ABSTRACT</a:t>
            </a:r>
            <a:endParaRPr lang="en-IN" sz="2400" dirty="0">
              <a:solidFill>
                <a:schemeClr val="bg1"/>
              </a:solidFill>
            </a:endParaRPr>
          </a:p>
          <a:p>
            <a:pPr marL="285750" indent="-285750" algn="just">
              <a:buFont typeface="Wingdings" panose="05000000000000000000" pitchFamily="2" charset="2"/>
              <a:buChar char="Ø"/>
            </a:pPr>
            <a:r>
              <a:rPr lang="en-IN" sz="2400" dirty="0">
                <a:solidFill>
                  <a:schemeClr val="bg1"/>
                </a:solidFill>
              </a:rPr>
              <a:t>TECHNOLOGY USED</a:t>
            </a:r>
            <a:endParaRPr lang="en-IN" sz="2400" dirty="0">
              <a:solidFill>
                <a:schemeClr val="bg1"/>
              </a:solidFill>
            </a:endParaRPr>
          </a:p>
          <a:p>
            <a:pPr marL="285750" indent="-285750" algn="just">
              <a:buFont typeface="Wingdings" panose="05000000000000000000" pitchFamily="2" charset="2"/>
              <a:buChar char="Ø"/>
            </a:pPr>
            <a:r>
              <a:rPr lang="en-IN" sz="2400" dirty="0">
                <a:solidFill>
                  <a:schemeClr val="bg1"/>
                </a:solidFill>
              </a:rPr>
              <a:t>SYSTEM REQUIREMENT</a:t>
            </a:r>
            <a:endParaRPr lang="en-IN" sz="2400" dirty="0">
              <a:solidFill>
                <a:schemeClr val="bg1"/>
              </a:solidFill>
            </a:endParaRPr>
          </a:p>
          <a:p>
            <a:pPr marL="285750" indent="-285750" algn="just">
              <a:buFont typeface="Wingdings" panose="05000000000000000000" pitchFamily="2" charset="2"/>
              <a:buChar char="Ø"/>
            </a:pPr>
            <a:r>
              <a:rPr lang="en-IN" sz="2400" dirty="0">
                <a:solidFill>
                  <a:schemeClr val="bg1"/>
                </a:solidFill>
              </a:rPr>
              <a:t>FUTURE SCOPE</a:t>
            </a:r>
            <a:endParaRPr lang="en-IN" sz="2400" dirty="0">
              <a:solidFill>
                <a:schemeClr val="bg1"/>
              </a:solidFill>
            </a:endParaRPr>
          </a:p>
          <a:p>
            <a:pPr marL="285750" indent="-285750" algn="just">
              <a:buFont typeface="Wingdings" panose="05000000000000000000" pitchFamily="2" charset="2"/>
              <a:buChar char="Ø"/>
            </a:pPr>
            <a:r>
              <a:rPr lang="en-IN" sz="2400" dirty="0">
                <a:solidFill>
                  <a:schemeClr val="bg1"/>
                </a:solidFill>
              </a:rPr>
              <a:t>REFERENCES</a:t>
            </a:r>
            <a:endParaRPr lang="en-IN" sz="24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alpha val="9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263D6C4-4840-40CC-AC84-17E24B3B7BDE}" type="slidenum">
              <a:rPr lang="en-US" noProof="0" smtClean="0"/>
            </a:fld>
            <a:endParaRPr lang="en-US" noProof="0" dirty="0"/>
          </a:p>
        </p:txBody>
      </p:sp>
      <p:sp>
        <p:nvSpPr>
          <p:cNvPr id="4" name="TextBox 3"/>
          <p:cNvSpPr txBox="1"/>
          <p:nvPr/>
        </p:nvSpPr>
        <p:spPr>
          <a:xfrm>
            <a:off x="3434080" y="93345"/>
            <a:ext cx="5295265" cy="768350"/>
          </a:xfrm>
          <a:prstGeom prst="rect">
            <a:avLst/>
          </a:prstGeom>
          <a:noFill/>
        </p:spPr>
        <p:txBody>
          <a:bodyPr wrap="square" rtlCol="0">
            <a:spAutoFit/>
          </a:bodyPr>
          <a:lstStyle/>
          <a:p>
            <a:pPr algn="just"/>
            <a:r>
              <a:rPr lang="en-US" sz="4400" b="1" u="sng" dirty="0">
                <a:solidFill>
                  <a:schemeClr val="bg1"/>
                </a:solidFill>
              </a:rPr>
              <a:t>Project Objective</a:t>
            </a:r>
            <a:endParaRPr lang="en-IN" sz="4400" b="1" u="sng" dirty="0">
              <a:solidFill>
                <a:schemeClr val="bg1"/>
              </a:solidFill>
            </a:endParaRPr>
          </a:p>
        </p:txBody>
      </p:sp>
      <p:sp>
        <p:nvSpPr>
          <p:cNvPr id="5" name="TextBox 4"/>
          <p:cNvSpPr txBox="1"/>
          <p:nvPr/>
        </p:nvSpPr>
        <p:spPr>
          <a:xfrm rot="10800000" flipH="1" flipV="1">
            <a:off x="238125" y="862330"/>
            <a:ext cx="6978015" cy="563118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altLang="en-US" sz="1600" dirty="0">
                <a:solidFill>
                  <a:schemeClr val="bg1"/>
                </a:solidFill>
                <a:cs typeface="+mn-lt"/>
              </a:rPr>
              <a:t>V</a:t>
            </a:r>
            <a:r>
              <a:rPr lang="en-US" sz="1600" dirty="0">
                <a:solidFill>
                  <a:schemeClr val="bg1"/>
                </a:solidFill>
                <a:cs typeface="+mn-lt"/>
              </a:rPr>
              <a:t>ideo conferencing is to enable face-to-face communication between two or more people in different locations</a:t>
            </a:r>
            <a:r>
              <a:rPr lang="en-IN" altLang="en-US" sz="1600" dirty="0">
                <a:solidFill>
                  <a:schemeClr val="bg1"/>
                </a:solidFill>
                <a:cs typeface="+mn-lt"/>
              </a:rPr>
              <a:t>.</a:t>
            </a:r>
            <a:endParaRPr lang="en-IN" altLang="en-US" sz="1600" dirty="0">
              <a:solidFill>
                <a:schemeClr val="bg1"/>
              </a:solidFill>
              <a:cs typeface="+mn-lt"/>
            </a:endParaRPr>
          </a:p>
          <a:p>
            <a:pPr marL="285750" indent="-285750" algn="just">
              <a:lnSpc>
                <a:spcPct val="150000"/>
              </a:lnSpc>
              <a:buFont typeface="Arial" panose="020B0604020202020204" pitchFamily="34" charset="0"/>
              <a:buChar char="•"/>
            </a:pPr>
            <a:r>
              <a:rPr lang="en-US" sz="1600" dirty="0">
                <a:solidFill>
                  <a:schemeClr val="bg1"/>
                </a:solidFill>
                <a:cs typeface="+mn-lt"/>
              </a:rPr>
              <a:t> A high-quality online video meeting provides an environment that will feel like you are sitting down across from other participants in the same room and gives you that face-to-face contact needed to build trust and relationships. </a:t>
            </a:r>
            <a:endParaRPr lang="en-US" sz="1600" dirty="0">
              <a:solidFill>
                <a:schemeClr val="bg1"/>
              </a:solidFill>
              <a:cs typeface="+mn-lt"/>
            </a:endParaRPr>
          </a:p>
          <a:p>
            <a:pPr marL="285750" indent="-285750" algn="just">
              <a:lnSpc>
                <a:spcPct val="150000"/>
              </a:lnSpc>
              <a:buFont typeface="Arial" panose="020B0604020202020204" pitchFamily="34" charset="0"/>
              <a:buChar char="•"/>
            </a:pPr>
            <a:r>
              <a:rPr lang="en-IN" altLang="en-US" sz="1600" dirty="0">
                <a:solidFill>
                  <a:schemeClr val="bg1"/>
                </a:solidFill>
                <a:cs typeface="+mn-lt"/>
              </a:rPr>
              <a:t>It gives </a:t>
            </a:r>
            <a:r>
              <a:rPr lang="en-US" sz="1600" dirty="0">
                <a:solidFill>
                  <a:schemeClr val="bg1"/>
                </a:solidFill>
                <a:cs typeface="+mn-lt"/>
              </a:rPr>
              <a:t>a simple way to meet face-to-face, video conferencing delivers a collaborative, “in-person” experience without the expense of travel</a:t>
            </a:r>
            <a:r>
              <a:rPr lang="en-IN" altLang="en-US" sz="1600" dirty="0">
                <a:solidFill>
                  <a:schemeClr val="bg1"/>
                </a:solidFill>
                <a:cs typeface="+mn-lt"/>
              </a:rPr>
              <a:t>.</a:t>
            </a:r>
            <a:endParaRPr lang="en-IN" altLang="en-US" sz="1600" dirty="0">
              <a:solidFill>
                <a:schemeClr val="bg1"/>
              </a:solidFill>
              <a:cs typeface="+mn-lt"/>
            </a:endParaRPr>
          </a:p>
          <a:p>
            <a:pPr marL="285750" indent="-285750" algn="just">
              <a:lnSpc>
                <a:spcPct val="150000"/>
              </a:lnSpc>
              <a:buFont typeface="Arial" panose="020B0604020202020204" pitchFamily="34" charset="0"/>
              <a:buChar char="•"/>
            </a:pPr>
            <a:r>
              <a:rPr lang="en-IN" altLang="en-US" sz="1600" dirty="0">
                <a:solidFill>
                  <a:schemeClr val="bg1"/>
                </a:solidFill>
                <a:cs typeface="+mn-lt"/>
              </a:rPr>
              <a:t>It  can be used for team meetings, webinars, product demos, job interviews, and more.</a:t>
            </a:r>
            <a:endParaRPr lang="en-IN" altLang="en-US" sz="1600" dirty="0">
              <a:solidFill>
                <a:schemeClr val="bg1"/>
              </a:solidFill>
              <a:cs typeface="+mn-lt"/>
            </a:endParaRPr>
          </a:p>
          <a:p>
            <a:pPr marL="285750" indent="-285750" algn="just">
              <a:lnSpc>
                <a:spcPct val="150000"/>
              </a:lnSpc>
              <a:buFont typeface="Arial" panose="020B0604020202020204" pitchFamily="34" charset="0"/>
              <a:buChar char="•"/>
            </a:pPr>
            <a:r>
              <a:rPr lang="en-IN" altLang="en-US" sz="1600" dirty="0">
                <a:solidFill>
                  <a:schemeClr val="bg1"/>
                </a:solidFill>
                <a:cs typeface="+mn-lt"/>
              </a:rPr>
              <a:t>It provides Distance  Learning  which is  a  relatively  new  educational  field  that  focuses  on  delivering  classroom content/instruction to students who are not physically on site. Instead, teachers and students communicate either asynchronously or using  technology  that  allows  them  to  communicate  in  real-time.  </a:t>
            </a:r>
            <a:endParaRPr lang="en-IN" altLang="en-US" sz="1600" dirty="0">
              <a:solidFill>
                <a:schemeClr val="bg1"/>
              </a:solidFill>
              <a:cs typeface="+mn-lt"/>
            </a:endParaRPr>
          </a:p>
        </p:txBody>
      </p:sp>
      <p:pic>
        <p:nvPicPr>
          <p:cNvPr id="3" name="Content Placeholder 2" descr="slide_8"/>
          <p:cNvPicPr>
            <a:picLocks noChangeAspect="1"/>
          </p:cNvPicPr>
          <p:nvPr>
            <p:ph idx="1"/>
          </p:nvPr>
        </p:nvPicPr>
        <p:blipFill>
          <a:blip r:embed="rId1">
            <a:alphaModFix amt="90000"/>
          </a:blip>
          <a:stretch>
            <a:fillRect/>
          </a:stretch>
        </p:blipFill>
        <p:spPr>
          <a:xfrm>
            <a:off x="7345045" y="1690370"/>
            <a:ext cx="4133215" cy="4203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p>
            <a:endParaRPr lang="en-US"/>
          </a:p>
        </p:txBody>
      </p:sp>
      <p:sp>
        <p:nvSpPr>
          <p:cNvPr id="2" name="Slide Number Placeholder 1"/>
          <p:cNvSpPr>
            <a:spLocks noGrp="1"/>
          </p:cNvSpPr>
          <p:nvPr>
            <p:ph type="sldNum" sz="quarter" idx="12"/>
          </p:nvPr>
        </p:nvSpPr>
        <p:spPr>
          <a:xfrm>
            <a:off x="11252200" y="6299835"/>
            <a:ext cx="406400" cy="365125"/>
          </a:xfrm>
        </p:spPr>
        <p:txBody>
          <a:bodyPr/>
          <a:lstStyle/>
          <a:p>
            <a:fld id="{C263D6C4-4840-40CC-AC84-17E24B3B7BDE}" type="slidenum">
              <a:rPr lang="en-US" noProof="0" smtClean="0"/>
            </a:fld>
            <a:endParaRPr lang="en-US" noProof="0" dirty="0"/>
          </a:p>
        </p:txBody>
      </p:sp>
      <p:sp>
        <p:nvSpPr>
          <p:cNvPr id="3" name="TextBox 2"/>
          <p:cNvSpPr txBox="1"/>
          <p:nvPr/>
        </p:nvSpPr>
        <p:spPr>
          <a:xfrm>
            <a:off x="3935095" y="157480"/>
            <a:ext cx="3827780" cy="768350"/>
          </a:xfrm>
          <a:prstGeom prst="rect">
            <a:avLst/>
          </a:prstGeom>
          <a:noFill/>
        </p:spPr>
        <p:txBody>
          <a:bodyPr wrap="square" rtlCol="0">
            <a:spAutoFit/>
          </a:bodyPr>
          <a:lstStyle/>
          <a:p>
            <a:pPr algn="r"/>
            <a:r>
              <a:rPr lang="en-US" sz="4400" b="1" u="sng" dirty="0">
                <a:solidFill>
                  <a:schemeClr val="bg1"/>
                </a:solidFill>
              </a:rPr>
              <a:t>Introduction</a:t>
            </a:r>
            <a:endParaRPr lang="en-IN" sz="4400" b="1" u="sng" dirty="0">
              <a:solidFill>
                <a:schemeClr val="bg1"/>
              </a:solidFill>
            </a:endParaRPr>
          </a:p>
        </p:txBody>
      </p:sp>
      <p:sp>
        <p:nvSpPr>
          <p:cNvPr id="4" name="TextBox 3"/>
          <p:cNvSpPr txBox="1"/>
          <p:nvPr/>
        </p:nvSpPr>
        <p:spPr>
          <a:xfrm>
            <a:off x="106680" y="925830"/>
            <a:ext cx="7498080" cy="636968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Video conferencing is a type of virtual, online meeting where two or more people talk through a video and audio call in real-time. Video conferencing has been around for years, but it skyrocketed in popularity as school and work shifted into the home during the 2020 pandemic.</a:t>
            </a:r>
            <a:endParaRPr lang="en-IN" sz="1600" dirty="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This application provides advanced  video  and audio  quality  due to  more  efficient  compression and  can  function over normal  broadband  internet  connections.</a:t>
            </a:r>
            <a:endParaRPr lang="en-IN" sz="1600" dirty="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Video conferencing application can be used to share documents and display information on whiteboards.</a:t>
            </a:r>
            <a:endParaRPr lang="en-IN" sz="1600" dirty="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 This application provides educators a more interactive distance learning experience by delivering real-time, bidirectional video, voice, and data communications to their distance students.</a:t>
            </a:r>
            <a:endParaRPr lang="en-IN" sz="1600" dirty="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IN" sz="1600" dirty="0">
                <a:solidFill>
                  <a:schemeClr val="bg1"/>
                </a:solidFill>
                <a:latin typeface="Arial" panose="020B0604020202020204" pitchFamily="34" charset="0"/>
                <a:cs typeface="Arial" panose="020B0604020202020204" pitchFamily="34" charset="0"/>
              </a:rPr>
              <a:t>This project provides the video conferencing platform in which users can communicate with each other in their own private room, companies can use it for project discussion , interviews and presentation.</a:t>
            </a:r>
            <a:endParaRPr lang="en-IN" sz="1600" dirty="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endParaRPr lang="en-IN" sz="1600" dirty="0">
              <a:solidFill>
                <a:schemeClr val="bg1"/>
              </a:solidFill>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endParaRPr lang="en-IN" sz="1600" dirty="0">
              <a:solidFill>
                <a:schemeClr val="bg1"/>
              </a:solidFill>
              <a:latin typeface="Arial" panose="020B0604020202020204" pitchFamily="34" charset="0"/>
              <a:cs typeface="Arial" panose="020B0604020202020204" pitchFamily="34" charset="0"/>
            </a:endParaRPr>
          </a:p>
        </p:txBody>
      </p:sp>
      <p:pic>
        <p:nvPicPr>
          <p:cNvPr id="8" name="Content Placeholder 7" descr="image_processing20210316-7058-1yb1d3p"/>
          <p:cNvPicPr>
            <a:picLocks noChangeAspect="1"/>
          </p:cNvPicPr>
          <p:nvPr>
            <p:ph sz="half" idx="1"/>
          </p:nvPr>
        </p:nvPicPr>
        <p:blipFill>
          <a:blip r:embed="rId1">
            <a:alphaModFix amt="90000"/>
          </a:blip>
          <a:stretch>
            <a:fillRect/>
          </a:stretch>
        </p:blipFill>
        <p:spPr>
          <a:xfrm>
            <a:off x="7762875" y="1418590"/>
            <a:ext cx="3895725" cy="4021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4294967295"/>
          </p:nvPr>
        </p:nvSpPr>
        <p:spPr>
          <a:xfrm>
            <a:off x="11785600" y="6315075"/>
            <a:ext cx="406400" cy="365125"/>
          </a:xfrm>
        </p:spPr>
        <p:txBody>
          <a:bodyPr/>
          <a:p>
            <a:fld id="{C263D6C4-4840-40CC-AC84-17E24B3B7BDE}" type="slidenum">
              <a:rPr lang="en-US" noProof="0" smtClean="0"/>
            </a:fld>
            <a:endParaRPr lang="en-US" noProof="0" dirty="0"/>
          </a:p>
        </p:txBody>
      </p:sp>
      <p:sp>
        <p:nvSpPr>
          <p:cNvPr id="5" name="Text Box 4"/>
          <p:cNvSpPr txBox="1"/>
          <p:nvPr/>
        </p:nvSpPr>
        <p:spPr>
          <a:xfrm>
            <a:off x="3348355" y="222250"/>
            <a:ext cx="5750560" cy="768350"/>
          </a:xfrm>
          <a:prstGeom prst="rect">
            <a:avLst/>
          </a:prstGeom>
          <a:noFill/>
        </p:spPr>
        <p:txBody>
          <a:bodyPr wrap="square" rtlCol="0">
            <a:spAutoFit/>
          </a:bodyPr>
          <a:p>
            <a:pPr algn="ctr"/>
            <a:r>
              <a:rPr lang="en-US" sz="4400" b="1" u="sng">
                <a:solidFill>
                  <a:schemeClr val="bg1"/>
                </a:solidFill>
              </a:rPr>
              <a:t>METHODOLOGY</a:t>
            </a:r>
            <a:endParaRPr lang="en-US" sz="4400" b="1" u="sng">
              <a:solidFill>
                <a:schemeClr val="bg1"/>
              </a:solidFill>
            </a:endParaRPr>
          </a:p>
        </p:txBody>
      </p:sp>
      <p:pic>
        <p:nvPicPr>
          <p:cNvPr id="9" name="Picture Placeholder 8"/>
          <p:cNvPicPr>
            <a:picLocks noChangeAspect="1"/>
          </p:cNvPicPr>
          <p:nvPr>
            <p:ph type="pic" sz="quarter" idx="4294967295"/>
          </p:nvPr>
        </p:nvPicPr>
        <p:blipFill>
          <a:blip r:embed="rId1"/>
          <a:srcRect l="-9747" t="-403" r="6869" b="99"/>
          <a:stretch>
            <a:fillRect/>
          </a:stretch>
        </p:blipFill>
        <p:spPr>
          <a:xfrm>
            <a:off x="2639695" y="1203325"/>
            <a:ext cx="6219190" cy="54768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p>
            <a:endParaRPr lang="en-US"/>
          </a:p>
        </p:txBody>
      </p:sp>
      <p:sp>
        <p:nvSpPr>
          <p:cNvPr id="2" name="Slide Number Placeholder 1"/>
          <p:cNvSpPr>
            <a:spLocks noGrp="1"/>
          </p:cNvSpPr>
          <p:nvPr>
            <p:ph type="sldNum" sz="quarter" idx="12"/>
          </p:nvPr>
        </p:nvSpPr>
        <p:spPr/>
        <p:txBody>
          <a:bodyPr/>
          <a:lstStyle/>
          <a:p>
            <a:fld id="{C263D6C4-4840-40CC-AC84-17E24B3B7BDE}" type="slidenum">
              <a:rPr lang="en-US" noProof="0" smtClean="0"/>
            </a:fld>
            <a:endParaRPr lang="en-US" noProof="0" dirty="0"/>
          </a:p>
        </p:txBody>
      </p:sp>
      <p:sp>
        <p:nvSpPr>
          <p:cNvPr id="3" name="TextBox 2"/>
          <p:cNvSpPr txBox="1"/>
          <p:nvPr/>
        </p:nvSpPr>
        <p:spPr>
          <a:xfrm>
            <a:off x="4196080" y="156845"/>
            <a:ext cx="2881630" cy="768350"/>
          </a:xfrm>
          <a:prstGeom prst="rect">
            <a:avLst/>
          </a:prstGeom>
          <a:noFill/>
        </p:spPr>
        <p:txBody>
          <a:bodyPr wrap="square" rtlCol="0">
            <a:spAutoFit/>
          </a:bodyPr>
          <a:lstStyle/>
          <a:p>
            <a:pPr algn="ctr"/>
            <a:r>
              <a:rPr lang="en-US" sz="4400" b="1" u="sng" dirty="0">
                <a:solidFill>
                  <a:schemeClr val="bg1"/>
                </a:solidFill>
                <a:effectLst>
                  <a:outerShdw blurRad="38100" dist="38100" dir="2700000" algn="tl">
                    <a:srgbClr val="000000">
                      <a:alpha val="43137"/>
                    </a:srgbClr>
                  </a:outerShdw>
                </a:effectLst>
              </a:rPr>
              <a:t>Abstract</a:t>
            </a:r>
            <a:endParaRPr lang="en-IN" sz="4400" b="1" u="sng" dirty="0">
              <a:solidFill>
                <a:schemeClr val="bg1"/>
              </a:solidFill>
              <a:effectLst>
                <a:outerShdw blurRad="38100" dist="38100" dir="2700000" algn="tl">
                  <a:srgbClr val="000000">
                    <a:alpha val="43137"/>
                  </a:srgbClr>
                </a:outerShdw>
              </a:effectLst>
            </a:endParaRPr>
          </a:p>
        </p:txBody>
      </p:sp>
      <p:sp>
        <p:nvSpPr>
          <p:cNvPr id="4" name="TextBox 3"/>
          <p:cNvSpPr txBox="1"/>
          <p:nvPr/>
        </p:nvSpPr>
        <p:spPr>
          <a:xfrm>
            <a:off x="407035" y="925195"/>
            <a:ext cx="6670675" cy="5646420"/>
          </a:xfrm>
          <a:prstGeom prst="rect">
            <a:avLst/>
          </a:prstGeom>
          <a:noFill/>
        </p:spPr>
        <p:txBody>
          <a:bodyPr wrap="square" rtlCol="0">
            <a:spAutoFit/>
          </a:bodyPr>
          <a:lstStyle/>
          <a:p>
            <a:pPr marL="342900" indent="-342900" algn="just">
              <a:lnSpc>
                <a:spcPct val="150000"/>
              </a:lnSpc>
              <a:spcAft>
                <a:spcPts val="1000"/>
              </a:spcAft>
              <a:buFont typeface="Arial" panose="020B0604020202020204" pitchFamily="34" charset="0"/>
              <a:buChar char="•"/>
            </a:pPr>
            <a:r>
              <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The purpose of making </a:t>
            </a:r>
            <a:r>
              <a:rPr lang="en-IN" alt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this </a:t>
            </a:r>
            <a:r>
              <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 video conferencing application is to provide better understanding of the views and ideas between two and</a:t>
            </a:r>
            <a:r>
              <a:rPr lang="en-IN" alt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more people</a:t>
            </a:r>
            <a:r>
              <a:rPr lang="en-IN" alt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a:t>
            </a:r>
            <a:endParaRPr lang="en-IN" alt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indent="-342900" algn="just">
              <a:lnSpc>
                <a:spcPct val="150000"/>
              </a:lnSpc>
              <a:spcAft>
                <a:spcPts val="1000"/>
              </a:spcAft>
              <a:buFont typeface="Arial" panose="020B0604020202020204" pitchFamily="34" charset="0"/>
              <a:buChar char="•"/>
            </a:pPr>
            <a:r>
              <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 This  application will provide all the necessary features which are required to have better communication and exchange of</a:t>
            </a:r>
            <a:r>
              <a:rPr lang="en-IN" alt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ideas like screen recording, sharing a YouTube video, unlimited privat</a:t>
            </a:r>
            <a:r>
              <a:rPr lang="en-IN" alt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e </a:t>
            </a:r>
            <a:r>
              <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room, inviting some third person, live chat room, mute</a:t>
            </a:r>
            <a:r>
              <a:rPr lang="en-IN" alt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audio and disable video</a:t>
            </a:r>
            <a:r>
              <a:rPr lang="en-IN" alt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a:t>
            </a:r>
            <a:endParaRPr lang="en-IN" alt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indent="-342900" algn="just">
              <a:lnSpc>
                <a:spcPct val="150000"/>
              </a:lnSpc>
              <a:spcAft>
                <a:spcPts val="1000"/>
              </a:spcAft>
              <a:buFont typeface="Arial" panose="020B0604020202020204" pitchFamily="34" charset="0"/>
              <a:buChar char="•"/>
            </a:pPr>
            <a:r>
              <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The aim for this video conferencing application is to provide a user</a:t>
            </a:r>
            <a:r>
              <a:rPr lang="en-IN" alt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friendly platform where users can communicate with each other and have better communication and also schools and colleges can</a:t>
            </a:r>
            <a:r>
              <a:rPr lang="en-IN" alt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guide their students from a  distance.</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indent="-342900" algn="just">
              <a:lnSpc>
                <a:spcPct val="150000"/>
              </a:lnSpc>
              <a:spcAft>
                <a:spcPts val="1000"/>
              </a:spcAft>
              <a:buFont typeface="Arial" panose="020B0604020202020204" pitchFamily="34" charset="0"/>
              <a:buChar char="•"/>
            </a:pPr>
            <a:r>
              <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Users can simply log in or Users can create an account</a:t>
            </a:r>
            <a:r>
              <a:rPr lang="en-IN" alt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 </a:t>
            </a:r>
            <a:r>
              <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sym typeface="+mn-ea"/>
              </a:rPr>
              <a:t>on this application and get started with video calling and conferencing.</a:t>
            </a:r>
            <a:endParaRPr lang="en-IN"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1" name="Content Placeholder 10" descr="200w"/>
          <p:cNvPicPr>
            <a:picLocks noChangeAspect="1"/>
          </p:cNvPicPr>
          <p:nvPr>
            <p:ph idx="1"/>
          </p:nvPr>
        </p:nvPicPr>
        <p:blipFill>
          <a:blip r:embed="rId1">
            <a:alphaModFix amt="90000"/>
          </a:blip>
          <a:stretch>
            <a:fillRect/>
          </a:stretch>
        </p:blipFill>
        <p:spPr>
          <a:xfrm>
            <a:off x="7423150" y="2158365"/>
            <a:ext cx="3779520" cy="37896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263D6C4-4840-40CC-AC84-17E24B3B7BDE}" type="slidenum">
              <a:rPr lang="en-US" noProof="0" smtClean="0"/>
            </a:fld>
            <a:endParaRPr lang="en-US" noProof="0" dirty="0"/>
          </a:p>
        </p:txBody>
      </p:sp>
      <p:sp>
        <p:nvSpPr>
          <p:cNvPr id="3" name="TextBox 2"/>
          <p:cNvSpPr txBox="1"/>
          <p:nvPr/>
        </p:nvSpPr>
        <p:spPr>
          <a:xfrm>
            <a:off x="3672195" y="275573"/>
            <a:ext cx="4847609" cy="769441"/>
          </a:xfrm>
          <a:prstGeom prst="rect">
            <a:avLst/>
          </a:prstGeom>
          <a:noFill/>
        </p:spPr>
        <p:txBody>
          <a:bodyPr wrap="none" rtlCol="0">
            <a:spAutoFit/>
          </a:bodyPr>
          <a:lstStyle/>
          <a:p>
            <a:pPr algn="just"/>
            <a:r>
              <a:rPr lang="en-US" sz="4400" b="1" u="sng" dirty="0">
                <a:solidFill>
                  <a:schemeClr val="bg1"/>
                </a:solidFill>
              </a:rPr>
              <a:t>Technology Used</a:t>
            </a:r>
            <a:endParaRPr lang="en-IN" sz="4400" b="1" u="sng" dirty="0">
              <a:solidFill>
                <a:schemeClr val="bg1"/>
              </a:solidFill>
            </a:endParaRPr>
          </a:p>
        </p:txBody>
      </p:sp>
      <p:sp>
        <p:nvSpPr>
          <p:cNvPr id="4" name="TextBox 3"/>
          <p:cNvSpPr txBox="1"/>
          <p:nvPr/>
        </p:nvSpPr>
        <p:spPr>
          <a:xfrm>
            <a:off x="250521" y="1160997"/>
            <a:ext cx="2605414" cy="5637530"/>
          </a:xfrm>
          <a:prstGeom prst="rect">
            <a:avLst/>
          </a:prstGeom>
          <a:noFill/>
        </p:spPr>
        <p:txBody>
          <a:bodyPr wrap="square" rtlCol="0">
            <a:spAutoFit/>
          </a:bodyPr>
          <a:lstStyle/>
          <a:p>
            <a:pPr marL="336550">
              <a:lnSpc>
                <a:spcPct val="115000"/>
              </a:lnSpc>
              <a:spcAft>
                <a:spcPts val="1000"/>
              </a:spcAft>
            </a:pPr>
            <a:r>
              <a:rPr lang="en-US" sz="2400" b="1" dirty="0">
                <a:solidFill>
                  <a:schemeClr val="bg1"/>
                </a:solidFill>
                <a:effectLst/>
                <a:latin typeface="Times New Roman" panose="02020603050405020304" pitchFamily="18" charset="0"/>
                <a:ea typeface="Times New Roman" panose="02020603050405020304" pitchFamily="18" charset="0"/>
              </a:rPr>
              <a:t>Frontend:</a:t>
            </a:r>
            <a:endParaRPr lang="en-IN" sz="2400" dirty="0">
              <a:solidFill>
                <a:schemeClr val="bg1"/>
              </a:solidFill>
              <a:effectLst/>
              <a:latin typeface="Calibri" panose="020F0502020204030204" pitchFamily="34" charset="0"/>
              <a:ea typeface="Calibri" panose="020F0502020204030204" pitchFamily="34" charset="0"/>
            </a:endParaRPr>
          </a:p>
          <a:p>
            <a:pPr marL="342900" lvl="0" indent="-342900">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Noto Sans Symbols"/>
              </a:rPr>
              <a:t>HTML 5</a:t>
            </a:r>
            <a:endParaRPr lang="en-IN" sz="1800" dirty="0">
              <a:solidFill>
                <a:schemeClr val="bg1"/>
              </a:solidFill>
              <a:effectLst/>
              <a:latin typeface="Noto Sans Symbols"/>
              <a:ea typeface="Noto Sans Symbols"/>
              <a:cs typeface="Noto Sans Symbols"/>
            </a:endParaRPr>
          </a:p>
          <a:p>
            <a:pPr marL="342900" lvl="0" indent="-342900">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Noto Sans Symbols"/>
              </a:rPr>
              <a:t>CSS 3</a:t>
            </a:r>
            <a:endParaRPr lang="en-IN" sz="1800" dirty="0">
              <a:solidFill>
                <a:schemeClr val="bg1"/>
              </a:solidFill>
              <a:effectLst/>
              <a:latin typeface="Noto Sans Symbols"/>
              <a:ea typeface="Noto Sans Symbols"/>
              <a:cs typeface="Noto Sans Symbols"/>
            </a:endParaRPr>
          </a:p>
          <a:p>
            <a:pPr marL="342900" lvl="0" indent="-342900">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Noto Sans Symbols"/>
              </a:rPr>
              <a:t>JavaScript 6</a:t>
            </a:r>
            <a:endParaRPr lang="en-IN" sz="1800" dirty="0">
              <a:solidFill>
                <a:schemeClr val="bg1"/>
              </a:solidFill>
              <a:effectLst/>
              <a:latin typeface="Noto Sans Symbols"/>
              <a:ea typeface="Noto Sans Symbols"/>
              <a:cs typeface="Noto Sans Symbols"/>
            </a:endParaRPr>
          </a:p>
          <a:p>
            <a:pPr marL="342900" lvl="0" indent="-342900">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Noto Sans Symbols"/>
              </a:rPr>
              <a:t>ReactJS</a:t>
            </a:r>
            <a:endParaRPr lang="en-IN" sz="1800" dirty="0">
              <a:solidFill>
                <a:schemeClr val="bg1"/>
              </a:solidFill>
              <a:effectLst/>
              <a:latin typeface="Noto Sans Symbols"/>
              <a:ea typeface="Noto Sans Symbols"/>
              <a:cs typeface="Noto Sans Symbols"/>
            </a:endParaRPr>
          </a:p>
          <a:p>
            <a:pPr marL="336550">
              <a:lnSpc>
                <a:spcPct val="115000"/>
              </a:lnSpc>
              <a:spcAft>
                <a:spcPts val="1000"/>
              </a:spcAft>
            </a:pPr>
            <a:r>
              <a:rPr lang="en-US" sz="2400" b="1" dirty="0">
                <a:solidFill>
                  <a:schemeClr val="bg1"/>
                </a:solidFill>
                <a:effectLst/>
                <a:latin typeface="Times New Roman" panose="02020603050405020304" pitchFamily="18" charset="0"/>
                <a:ea typeface="Times New Roman" panose="02020603050405020304" pitchFamily="18" charset="0"/>
              </a:rPr>
              <a:t>Backend:</a:t>
            </a:r>
            <a:endParaRPr lang="en-IN" sz="2400" dirty="0">
              <a:solidFill>
                <a:schemeClr val="bg1"/>
              </a:solidFill>
              <a:effectLst/>
              <a:latin typeface="Calibri" panose="020F0502020204030204" pitchFamily="34" charset="0"/>
              <a:ea typeface="Calibri" panose="020F0502020204030204" pitchFamily="34" charset="0"/>
            </a:endParaRPr>
          </a:p>
          <a:p>
            <a:pPr marL="342900" lvl="0" indent="-342900">
              <a:lnSpc>
                <a:spcPct val="115000"/>
              </a:lnSpc>
              <a:spcAft>
                <a:spcPts val="1000"/>
              </a:spcAft>
              <a:buFont typeface="Arial" panose="020B0604020202020204" pitchFamily="34" charset="0"/>
              <a:buChar char="●"/>
            </a:pPr>
            <a:r>
              <a:rPr lang="en-US" sz="1800" dirty="0" err="1">
                <a:solidFill>
                  <a:schemeClr val="bg1"/>
                </a:solidFill>
                <a:effectLst/>
                <a:latin typeface="Times New Roman" panose="02020603050405020304" pitchFamily="18" charset="0"/>
                <a:ea typeface="Times New Roman" panose="02020603050405020304" pitchFamily="18" charset="0"/>
                <a:cs typeface="Noto Sans Symbols"/>
              </a:rPr>
              <a:t>Node.jS</a:t>
            </a:r>
            <a:endParaRPr lang="en-IN" sz="1800" dirty="0">
              <a:solidFill>
                <a:schemeClr val="bg1"/>
              </a:solidFill>
              <a:effectLst/>
              <a:latin typeface="Noto Sans Symbols"/>
              <a:ea typeface="Noto Sans Symbols"/>
              <a:cs typeface="Noto Sans Symbols"/>
            </a:endParaRPr>
          </a:p>
          <a:p>
            <a:pPr marL="342900" lvl="0" indent="-342900">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Noto Sans Symbols"/>
              </a:rPr>
              <a:t>Express.js</a:t>
            </a:r>
            <a:endParaRPr lang="en-IN" sz="1800" dirty="0">
              <a:solidFill>
                <a:schemeClr val="bg1"/>
              </a:solidFill>
              <a:effectLst/>
              <a:latin typeface="Noto Sans Symbols"/>
              <a:ea typeface="Noto Sans Symbols"/>
              <a:cs typeface="Noto Sans Symbols"/>
            </a:endParaRPr>
          </a:p>
          <a:p>
            <a:pPr marL="342900" lvl="0" indent="-342900">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Noto Sans Symbols"/>
              </a:rPr>
              <a:t>Socket.io</a:t>
            </a:r>
            <a:endParaRPr lang="en-IN" sz="1800" dirty="0">
              <a:solidFill>
                <a:schemeClr val="bg1"/>
              </a:solidFill>
              <a:effectLst/>
              <a:latin typeface="Noto Sans Symbols"/>
              <a:ea typeface="Noto Sans Symbols"/>
              <a:cs typeface="Noto Sans Symbols"/>
            </a:endParaRPr>
          </a:p>
          <a:p>
            <a:pPr marL="342900" lvl="0" indent="-342900">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Noto Sans Symbols"/>
              </a:rPr>
              <a:t>Firebase</a:t>
            </a:r>
            <a:endParaRPr lang="en-US" sz="1800" dirty="0">
              <a:solidFill>
                <a:schemeClr val="bg1"/>
              </a:solidFill>
              <a:effectLst/>
              <a:latin typeface="Times New Roman" panose="02020603050405020304" pitchFamily="18" charset="0"/>
              <a:ea typeface="Times New Roman" panose="02020603050405020304" pitchFamily="18" charset="0"/>
              <a:cs typeface="Noto Sans Symbols"/>
            </a:endParaRPr>
          </a:p>
          <a:p>
            <a:pPr>
              <a:lnSpc>
                <a:spcPct val="115000"/>
              </a:lnSpc>
              <a:spcAft>
                <a:spcPts val="1000"/>
              </a:spcAft>
            </a:pPr>
            <a:r>
              <a:rPr lang="en-US" sz="1800" b="1" dirty="0">
                <a:solidFill>
                  <a:schemeClr val="bg1"/>
                </a:solidFill>
                <a:effectLst/>
                <a:latin typeface="Times New Roman" panose="02020603050405020304" pitchFamily="18" charset="0"/>
                <a:ea typeface="Times New Roman" panose="02020603050405020304" pitchFamily="18" charset="0"/>
              </a:rPr>
              <a:t>      </a:t>
            </a:r>
            <a:r>
              <a:rPr lang="en-US" sz="2400" b="1" dirty="0">
                <a:solidFill>
                  <a:schemeClr val="bg1"/>
                </a:solidFill>
                <a:effectLst/>
                <a:latin typeface="Times New Roman" panose="02020603050405020304" pitchFamily="18" charset="0"/>
                <a:ea typeface="Times New Roman" panose="02020603050405020304" pitchFamily="18" charset="0"/>
              </a:rPr>
              <a:t>Database:</a:t>
            </a:r>
            <a:endParaRPr lang="en-US" sz="2400" dirty="0">
              <a:solidFill>
                <a:schemeClr val="bg1"/>
              </a:solidFill>
              <a:effectLst/>
              <a:latin typeface="Times New Roman" panose="02020603050405020304" pitchFamily="18" charset="0"/>
              <a:ea typeface="Times New Roman" panose="02020603050405020304" pitchFamily="18" charset="0"/>
              <a:cs typeface="Noto Sans Symbols"/>
            </a:endParaRPr>
          </a:p>
          <a:p>
            <a:pPr marL="342900" lvl="0" indent="-342900">
              <a:lnSpc>
                <a:spcPct val="115000"/>
              </a:lnSpc>
              <a:spcAft>
                <a:spcPts val="1000"/>
              </a:spcAft>
              <a:buFont typeface="Arial" panose="020B0604020202020204" pitchFamily="34" charset="0"/>
              <a:buChar char="●"/>
            </a:pPr>
            <a:r>
              <a:rPr lang="en-IN" dirty="0">
                <a:solidFill>
                  <a:schemeClr val="bg1"/>
                </a:solidFill>
                <a:latin typeface="Arial" panose="020B0604020202020204" pitchFamily="34" charset="0"/>
                <a:ea typeface="Times New Roman" panose="02020603050405020304" pitchFamily="18" charset="0"/>
                <a:cs typeface="Arial" panose="020B0604020202020204" pitchFamily="34" charset="0"/>
              </a:rPr>
              <a:t>MongoDB</a:t>
            </a:r>
            <a:endParaRPr lang="en-IN" dirty="0">
              <a:solidFill>
                <a:schemeClr val="bg1"/>
              </a:solidFill>
              <a:latin typeface="Arial" panose="020B0604020202020204" pitchFamily="34" charset="0"/>
              <a:ea typeface="Times New Roman" panose="02020603050405020304" pitchFamily="18" charset="0"/>
              <a:cs typeface="Arial" panose="020B0604020202020204" pitchFamily="34" charset="0"/>
            </a:endParaRPr>
          </a:p>
        </p:txBody>
      </p:sp>
      <p:pic>
        <p:nvPicPr>
          <p:cNvPr id="5128" name="Picture 8" descr="html logo transparent - UJUDEBU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521" y="1762745"/>
            <a:ext cx="317585" cy="30404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Css3 , Png Download - Css Icon, Transparent Png - ki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21" y="2188104"/>
            <a:ext cx="317585" cy="336524"/>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javascript logo number angularjs node - javascript logo PNG image with  transparent background | 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441" y="2658003"/>
            <a:ext cx="325330" cy="332657"/>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Js, react js, logo, react, react native icon - Free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776" y="3124951"/>
            <a:ext cx="325330" cy="325330"/>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Node Js Logo Png, Transparent Png - 700x648(#6833893) - PngFi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776" y="4150068"/>
            <a:ext cx="325330" cy="246829"/>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Express.js Node.js JavaScript MongoDB, node js, text, trademark, logo png |  PNGW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430" y="4632012"/>
            <a:ext cx="490022" cy="159195"/>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776" y="4984011"/>
            <a:ext cx="311650" cy="311650"/>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Firebase logo - Game Art Gupp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441" y="5429153"/>
            <a:ext cx="311650" cy="311650"/>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Mongodb, plain, logo Icon in Dev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430" y="6379313"/>
            <a:ext cx="372970" cy="3729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028180" y="5552440"/>
            <a:ext cx="2579370" cy="460375"/>
          </a:xfrm>
          <a:prstGeom prst="rect">
            <a:avLst/>
          </a:prstGeom>
          <a:noFill/>
        </p:spPr>
        <p:txBody>
          <a:bodyPr wrap="square" rtlCol="0">
            <a:spAutoFit/>
          </a:bodyPr>
          <a:lstStyle/>
          <a:p>
            <a:pPr algn="ctr"/>
            <a:r>
              <a:rPr lang="en-US" sz="2400" b="1" dirty="0">
                <a:solidFill>
                  <a:schemeClr val="bg1"/>
                </a:solidFill>
              </a:rPr>
              <a:t>MERN Stack</a:t>
            </a:r>
            <a:endParaRPr lang="en-IN" sz="2400" b="1" dirty="0">
              <a:solidFill>
                <a:schemeClr val="bg1"/>
              </a:solidFill>
            </a:endParaRPr>
          </a:p>
        </p:txBody>
      </p:sp>
      <p:pic>
        <p:nvPicPr>
          <p:cNvPr id="6" name="Content Placeholder 5" descr="mernstack-dev"/>
          <p:cNvPicPr>
            <a:picLocks noChangeAspect="1"/>
          </p:cNvPicPr>
          <p:nvPr>
            <p:ph idx="1"/>
          </p:nvPr>
        </p:nvPicPr>
        <p:blipFill>
          <a:blip r:embed="rId10">
            <a:alphaModFix amt="90000"/>
          </a:blip>
          <a:stretch>
            <a:fillRect/>
          </a:stretch>
        </p:blipFill>
        <p:spPr>
          <a:xfrm>
            <a:off x="6076950" y="1762760"/>
            <a:ext cx="4481195" cy="40201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p:sp>
        <p:nvSpPr>
          <p:cNvPr id="5" name="Title 4"/>
          <p:cNvSpPr>
            <a:spLocks noGrp="1"/>
          </p:cNvSpPr>
          <p:nvPr>
            <p:ph type="title"/>
          </p:nvPr>
        </p:nvSpPr>
        <p:spPr>
          <a:xfrm>
            <a:off x="444500" y="542925"/>
            <a:ext cx="11214100" cy="534035"/>
          </a:xfrm>
        </p:spPr>
        <p:txBody>
          <a:bodyPr/>
          <a:p>
            <a:pPr algn="l"/>
            <a:r>
              <a:rPr lang="en-IN" altLang="en-US" u="sng"/>
              <a:t>FRONTEND</a:t>
            </a:r>
            <a:r>
              <a:rPr lang="en-US" altLang="en-IN" u="sng"/>
              <a:t>:</a:t>
            </a:r>
            <a:endParaRPr lang="en-US" altLang="en-IN" u="sng"/>
          </a:p>
        </p:txBody>
      </p:sp>
      <p:sp>
        <p:nvSpPr>
          <p:cNvPr id="6" name="Content Placeholder 5"/>
          <p:cNvSpPr>
            <a:spLocks noGrp="1"/>
          </p:cNvSpPr>
          <p:nvPr>
            <p:ph sz="half" idx="2"/>
          </p:nvPr>
        </p:nvSpPr>
        <p:spPr>
          <a:xfrm>
            <a:off x="303530" y="1331595"/>
            <a:ext cx="7123430" cy="4840605"/>
          </a:xfrm>
        </p:spPr>
        <p:txBody>
          <a:bodyPr>
            <a:normAutofit lnSpcReduction="10000"/>
          </a:bodyPr>
          <a:p>
            <a:r>
              <a:rPr lang="en-IN" altLang="en-US" sz="1600" dirty="0">
                <a:effectLst/>
                <a:latin typeface="Arial" panose="020B0604020202020204" pitchFamily="34" charset="0"/>
                <a:ea typeface="Times New Roman" panose="02020603050405020304" pitchFamily="18" charset="0"/>
                <a:cs typeface="Arial" panose="020B0604020202020204" pitchFamily="34" charset="0"/>
                <a:sym typeface="+mn-ea"/>
              </a:rPr>
              <a:t>     </a:t>
            </a:r>
            <a:r>
              <a:rPr lang="en-US" sz="1600" dirty="0">
                <a:effectLst/>
                <a:latin typeface="Arial" panose="020B0604020202020204" pitchFamily="34" charset="0"/>
                <a:ea typeface="Times New Roman" panose="02020603050405020304" pitchFamily="18" charset="0"/>
                <a:cs typeface="Arial" panose="020B0604020202020204" pitchFamily="34" charset="0"/>
                <a:sym typeface="+mn-ea"/>
              </a:rPr>
              <a:t>HTML 5</a:t>
            </a:r>
            <a:r>
              <a:rPr lang="en-IN" altLang="en-US" sz="1600" dirty="0">
                <a:effectLst/>
                <a:latin typeface="Arial" panose="020B0604020202020204" pitchFamily="34" charset="0"/>
                <a:ea typeface="Times New Roman" panose="02020603050405020304" pitchFamily="18" charset="0"/>
                <a:cs typeface="Arial" panose="020B0604020202020204" pitchFamily="34" charset="0"/>
                <a:sym typeface="+mn-ea"/>
              </a:rPr>
              <a:t>: HTML stands for Hyper Text Markup Language. It is used to design web pages using a   markup language .Hypertext defines the link between the web pages. The markup language is used to define the text document within the tag which defines the structure of web pages.With this new version of HTML, you can create web applications that work offline, support high-definition video and animations.</a:t>
            </a:r>
            <a:endParaRPr lang="en-IN" altLang="en-US" sz="1600" dirty="0">
              <a:effectLst/>
              <a:latin typeface="Arial" panose="020B0604020202020204" pitchFamily="34" charset="0"/>
              <a:ea typeface="Times New Roman" panose="02020603050405020304" pitchFamily="18" charset="0"/>
              <a:cs typeface="Arial" panose="020B0604020202020204" pitchFamily="34" charset="0"/>
              <a:sym typeface="+mn-ea"/>
            </a:endParaRPr>
          </a:p>
          <a:p>
            <a:endParaRPr lang="en-IN" altLang="en-US" sz="1600" dirty="0">
              <a:effectLst/>
              <a:latin typeface="Arial" panose="020B0604020202020204" pitchFamily="34" charset="0"/>
              <a:ea typeface="Times New Roman" panose="02020603050405020304" pitchFamily="18" charset="0"/>
              <a:cs typeface="Arial" panose="020B0604020202020204" pitchFamily="34" charset="0"/>
              <a:sym typeface="+mn-ea"/>
            </a:endParaRPr>
          </a:p>
          <a:p>
            <a:r>
              <a:rPr lang="en-IN" altLang="en-US" sz="1600" dirty="0">
                <a:effectLst/>
                <a:latin typeface="Arial" panose="020B0604020202020204" pitchFamily="34" charset="0"/>
                <a:ea typeface="Times New Roman" panose="02020603050405020304" pitchFamily="18" charset="0"/>
                <a:cs typeface="Arial" panose="020B0604020202020204" pitchFamily="34" charset="0"/>
                <a:sym typeface="+mn-ea"/>
              </a:rPr>
              <a:t>    CSS 3:Cascading Style Sheets Level 3 (CSS3) is the iteration of the CSS standard used in the styling and formatting of Web pages. CSS3 incorporates the CSS2 standard with some changes and improvements.</a:t>
            </a:r>
            <a:endParaRPr lang="en-IN" altLang="en-US" sz="1600" dirty="0">
              <a:effectLst/>
              <a:latin typeface="Arial" panose="020B0604020202020204" pitchFamily="34" charset="0"/>
              <a:ea typeface="Times New Roman" panose="02020603050405020304" pitchFamily="18" charset="0"/>
              <a:cs typeface="Arial" panose="020B0604020202020204" pitchFamily="34" charset="0"/>
              <a:sym typeface="+mn-ea"/>
            </a:endParaRPr>
          </a:p>
          <a:p>
            <a:pPr>
              <a:buFont typeface="Arial" panose="020B0604020202020204" pitchFamily="34" charset="0"/>
              <a:buChar char="•"/>
            </a:pPr>
            <a:r>
              <a:rPr lang="en-IN" altLang="en-US" sz="1600" dirty="0">
                <a:effectLst/>
                <a:latin typeface="Arial" panose="020B0604020202020204" pitchFamily="34" charset="0"/>
                <a:ea typeface="Times New Roman" panose="02020603050405020304" pitchFamily="18" charset="0"/>
                <a:cs typeface="Arial" panose="020B0604020202020204" pitchFamily="34" charset="0"/>
                <a:sym typeface="+mn-ea"/>
              </a:rPr>
              <a:t>     Javascript 6: JavaScript 6 is used to make web pages dynamic and interactive. It means using JavaScript, we can change the web page content and styles dynamically.JavaScript also known as a scripting language for web pages.</a:t>
            </a:r>
            <a:endParaRPr lang="en-IN" altLang="en-US" sz="1600" dirty="0">
              <a:effectLst/>
              <a:latin typeface="Arial" panose="020B0604020202020204" pitchFamily="34" charset="0"/>
              <a:ea typeface="Times New Roman" panose="02020603050405020304" pitchFamily="18" charset="0"/>
              <a:cs typeface="Arial" panose="020B0604020202020204" pitchFamily="34" charset="0"/>
              <a:sym typeface="+mn-ea"/>
            </a:endParaRPr>
          </a:p>
          <a:p>
            <a:pPr marL="0" indent="0">
              <a:buFont typeface="Arial" panose="020B0604020202020204" pitchFamily="34" charset="0"/>
              <a:buNone/>
            </a:pPr>
            <a:endParaRPr lang="en-IN" altLang="en-US" sz="1600" dirty="0">
              <a:effectLst/>
              <a:latin typeface="Arial" panose="020B0604020202020204" pitchFamily="34" charset="0"/>
              <a:ea typeface="Times New Roman" panose="02020603050405020304" pitchFamily="18" charset="0"/>
              <a:cs typeface="Arial" panose="020B0604020202020204" pitchFamily="34" charset="0"/>
              <a:sym typeface="+mn-ea"/>
            </a:endParaRPr>
          </a:p>
          <a:p>
            <a:r>
              <a:rPr lang="en-IN" altLang="en-US" sz="1600" dirty="0">
                <a:effectLst/>
                <a:latin typeface="Arial" panose="020B0604020202020204" pitchFamily="34" charset="0"/>
                <a:ea typeface="Times New Roman" panose="02020603050405020304" pitchFamily="18" charset="0"/>
                <a:cs typeface="Arial" panose="020B0604020202020204" pitchFamily="34" charset="0"/>
                <a:sym typeface="+mn-ea"/>
              </a:rPr>
              <a:t>     ReactJS: ReactJS is a declarative, efficient, and flexible JavaScript library for building user interfaces. It is an open-source, component-based front-end library that is responsible only for the view layer of the application.</a:t>
            </a:r>
            <a:endParaRPr lang="en-IN" altLang="en-US" sz="1600" dirty="0">
              <a:effectLst/>
              <a:latin typeface="Arial" panose="020B0604020202020204" pitchFamily="34" charset="0"/>
              <a:ea typeface="Times New Roman" panose="02020603050405020304" pitchFamily="18" charset="0"/>
              <a:cs typeface="Arial" panose="020B0604020202020204" pitchFamily="34" charset="0"/>
              <a:sym typeface="+mn-ea"/>
            </a:endParaRPr>
          </a:p>
          <a:p>
            <a:pPr marL="0" indent="0">
              <a:buNone/>
            </a:pPr>
            <a:endParaRPr lang="en-IN" altLang="en-US" sz="1600" dirty="0">
              <a:effectLst/>
              <a:latin typeface="Arial" panose="020B0604020202020204" pitchFamily="34" charset="0"/>
              <a:ea typeface="Times New Roman" panose="02020603050405020304" pitchFamily="18" charset="0"/>
              <a:cs typeface="Arial" panose="020B0604020202020204" pitchFamily="34" charset="0"/>
              <a:sym typeface="+mn-ea"/>
            </a:endParaRPr>
          </a:p>
          <a:p>
            <a:endParaRPr lang="en-IN" altLang="en-US" sz="1600" dirty="0">
              <a:effectLst/>
              <a:latin typeface="Arial" panose="020B0604020202020204" pitchFamily="34" charset="0"/>
              <a:ea typeface="Times New Roman" panose="02020603050405020304" pitchFamily="18" charset="0"/>
              <a:cs typeface="Arial" panose="020B0604020202020204" pitchFamily="34" charset="0"/>
              <a:sym typeface="+mn-ea"/>
            </a:endParaRPr>
          </a:p>
          <a:p>
            <a:endParaRPr lang="en-US" sz="160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p>
            <a:fld id="{C263D6C4-4840-40CC-AC84-17E24B3B7BDE}" type="slidenum">
              <a:rPr lang="en-US" noProof="0" smtClean="0"/>
            </a:fld>
            <a:endParaRPr lang="en-US" noProof="0" dirty="0"/>
          </a:p>
        </p:txBody>
      </p:sp>
      <p:pic>
        <p:nvPicPr>
          <p:cNvPr id="5128" name="Picture 8" descr="html logo transparent - UJUDEBUG"/>
          <p:cNvPicPr>
            <a:picLocks noChangeAspect="1" noChangeArrowheads="1"/>
          </p:cNvPicPr>
          <p:nvPr>
            <p:ph sz="half" idx="1"/>
          </p:nvPr>
        </p:nvPicPr>
        <p:blipFill>
          <a:blip r:embed="rId1">
            <a:extLst>
              <a:ext uri="{28A0092B-C50C-407E-A947-70E740481C1C}">
                <a14:useLocalDpi xmlns:a14="http://schemas.microsoft.com/office/drawing/2010/main" val="0"/>
              </a:ext>
            </a:extLst>
          </a:blip>
          <a:srcRect/>
          <a:stretch>
            <a:fillRect/>
          </a:stretch>
        </p:blipFill>
        <p:spPr bwMode="auto">
          <a:xfrm>
            <a:off x="610870" y="1240790"/>
            <a:ext cx="240030" cy="31877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6"/>
          <p:cNvSpPr txBox="1"/>
          <p:nvPr/>
        </p:nvSpPr>
        <p:spPr>
          <a:xfrm>
            <a:off x="2458720" y="2265680"/>
            <a:ext cx="309880" cy="368300"/>
          </a:xfrm>
          <a:prstGeom prst="rect">
            <a:avLst/>
          </a:prstGeom>
          <a:noFill/>
        </p:spPr>
        <p:txBody>
          <a:bodyPr wrap="none" rtlCol="0">
            <a:spAutoFit/>
          </a:bodyPr>
          <a:p>
            <a:endParaRPr lang="en-US"/>
          </a:p>
        </p:txBody>
      </p:sp>
      <p:pic>
        <p:nvPicPr>
          <p:cNvPr id="5130" name="Picture 10" descr="Css3 , Png Download - Css Icon, Transparent Png - ki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40" y="2843530"/>
            <a:ext cx="262255" cy="29083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javascript logo number angularjs node - javascript logo PNG image with  transparent background | 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165" y="3634740"/>
            <a:ext cx="344805" cy="23368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Js, react js, logo, react, react native icon - Free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25" y="4810760"/>
            <a:ext cx="242570" cy="28067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ull-stack-developer"/>
          <p:cNvPicPr>
            <a:picLocks noChangeAspect="1"/>
          </p:cNvPicPr>
          <p:nvPr/>
        </p:nvPicPr>
        <p:blipFill>
          <a:blip r:embed="rId5">
            <a:alphaModFix amt="90000"/>
          </a:blip>
          <a:stretch>
            <a:fillRect/>
          </a:stretch>
        </p:blipFill>
        <p:spPr>
          <a:xfrm>
            <a:off x="7368540" y="1559560"/>
            <a:ext cx="3883660" cy="3940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blue presentation</Template>
  <TotalTime>0</TotalTime>
  <Words>8020</Words>
  <Application>WPS Presentation</Application>
  <PresentationFormat>Widescreen</PresentationFormat>
  <Paragraphs>197</Paragraphs>
  <Slides>17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17</vt:i4>
      </vt:variant>
    </vt:vector>
  </HeadingPairs>
  <TitlesOfParts>
    <vt:vector size="31" baseType="lpstr">
      <vt:lpstr>Arial</vt:lpstr>
      <vt:lpstr>SimSun</vt:lpstr>
      <vt:lpstr>Wingdings</vt:lpstr>
      <vt:lpstr>Trebuchet MS</vt:lpstr>
      <vt:lpstr>Trade Gothic LT Pro</vt:lpstr>
      <vt:lpstr>Yu Gothic UI</vt:lpstr>
      <vt:lpstr>Tahoma</vt:lpstr>
      <vt:lpstr>Calibri</vt:lpstr>
      <vt:lpstr>Times New Roman</vt:lpstr>
      <vt:lpstr>Noto Sans Symbols</vt:lpstr>
      <vt:lpstr>Segoe Print</vt:lpstr>
      <vt:lpstr>Microsoft YaHei</vt:lpstr>
      <vt:lpstr>Arial Unicode MS</vt:lpstr>
      <vt:lpstr>Office Theme</vt:lpstr>
      <vt:lpstr>CONNECTS</vt:lpstr>
      <vt:lpstr>VIDEO CONFERENCING WEB APPLICATION</vt:lpstr>
      <vt:lpstr>PowerPoint 演示文稿</vt:lpstr>
      <vt:lpstr>PowerPoint 演示文稿</vt:lpstr>
      <vt:lpstr>PowerPoint 演示文稿</vt:lpstr>
      <vt:lpstr>PowerPoint 演示文稿</vt:lpstr>
      <vt:lpstr>PowerPoint 演示文稿</vt:lpstr>
      <vt:lpstr>PowerPoint 演示文稿</vt:lpstr>
      <vt:lpstr>FRONTEND</vt:lpstr>
      <vt:lpstr>BACKEND</vt:lpstr>
      <vt:lpstr>DATABASE</vt:lpstr>
      <vt:lpstr>PowerPoint 演示文稿</vt:lpstr>
      <vt:lpstr>PowerPoint 演示文稿</vt:lpstr>
      <vt:lpstr>PowerPoint 演示文稿</vt:lpstr>
      <vt:lpstr>The most important thing in life are connection you make with others”.</vt:lpstr>
      <vt:lpstr>Group Members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CONNECTS</dc:title>
  <dc:creator>Piyush Singh</dc:creator>
  <cp:lastModifiedBy>sanus</cp:lastModifiedBy>
  <cp:revision>15</cp:revision>
  <dcterms:created xsi:type="dcterms:W3CDTF">2022-11-01T16:44:00Z</dcterms:created>
  <dcterms:modified xsi:type="dcterms:W3CDTF">2023-05-21T10:23:38Z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74F7D4C6F04049EFAE3010EB96311888</vt:lpwstr>
  </property>
  <property fmtid="{D5CDD505-2E9C-101B-9397-08002B2CF9AE}" pid="4" name="KSOProductBuildVer">
    <vt:lpwstr>1033-11.2.0.11537</vt:lpwstr>
  </property>
</Properties>
</file>